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88" r:id="rId2"/>
    <p:sldId id="289" r:id="rId3"/>
    <p:sldId id="290" r:id="rId4"/>
    <p:sldId id="291" r:id="rId5"/>
    <p:sldId id="292" r:id="rId6"/>
    <p:sldId id="257" r:id="rId7"/>
    <p:sldId id="258" r:id="rId8"/>
    <p:sldId id="259" r:id="rId9"/>
    <p:sldId id="260" r:id="rId10"/>
    <p:sldId id="293" r:id="rId11"/>
    <p:sldId id="304" r:id="rId12"/>
    <p:sldId id="294" r:id="rId13"/>
    <p:sldId id="268" r:id="rId14"/>
    <p:sldId id="269" r:id="rId15"/>
    <p:sldId id="270" r:id="rId16"/>
    <p:sldId id="271" r:id="rId17"/>
    <p:sldId id="305" r:id="rId18"/>
    <p:sldId id="306" r:id="rId19"/>
    <p:sldId id="307" r:id="rId20"/>
    <p:sldId id="308" r:id="rId21"/>
    <p:sldId id="309" r:id="rId22"/>
    <p:sldId id="310" r:id="rId23"/>
    <p:sldId id="311" r:id="rId24"/>
    <p:sldId id="316" r:id="rId25"/>
    <p:sldId id="312" r:id="rId26"/>
    <p:sldId id="313" r:id="rId27"/>
    <p:sldId id="276" r:id="rId28"/>
    <p:sldId id="317" r:id="rId29"/>
    <p:sldId id="318" r:id="rId30"/>
    <p:sldId id="319" r:id="rId31"/>
    <p:sldId id="320" r:id="rId32"/>
    <p:sldId id="303" r:id="rId33"/>
    <p:sldId id="282" r:id="rId34"/>
    <p:sldId id="283" r:id="rId35"/>
    <p:sldId id="28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61" d="100"/>
          <a:sy n="61" d="100"/>
        </p:scale>
        <p:origin x="-96" y="-28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18304-FA64-40B3-8B1A-C52E290E786A}" type="datetimeFigureOut">
              <a:rPr lang="zh-CN" altLang="en-US" smtClean="0"/>
              <a:pPr/>
              <a:t>2013/3/25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008E1-7C5B-469C-83FD-7D37FDE5D269}" type="slidenum">
              <a:rPr lang="zh-CN" altLang="en-US" smtClean="0"/>
              <a:pPr/>
              <a:t>‹#›</a:t>
            </a:fld>
            <a:endParaRPr lang="zh-CN" altLang="en-US"/>
          </a:p>
        </p:txBody>
      </p:sp>
    </p:spTree>
    <p:extLst>
      <p:ext uri="{BB962C8B-B14F-4D97-AF65-F5344CB8AC3E}">
        <p14:creationId xmlns:p14="http://schemas.microsoft.com/office/powerpoint/2010/main" xmlns="" val="816817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ln>
        </p:spPr>
      </p:sp>
      <p:sp>
        <p:nvSpPr>
          <p:cNvPr id="49155"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49156" name="灯片编号占位符 3"/>
          <p:cNvSpPr>
            <a:spLocks noGrp="1"/>
          </p:cNvSpPr>
          <p:nvPr>
            <p:ph type="sldNum" sz="quarter" idx="5"/>
          </p:nvPr>
        </p:nvSpPr>
        <p:spPr bwMode="auto">
          <a:noFill/>
          <a:ln>
            <a:miter lim="800000"/>
          </a:ln>
        </p:spPr>
        <p:txBody>
          <a:bodyPr wrap="square" numCol="1" anchorCtr="0" compatLnSpc="1"/>
          <a:lstStyle/>
          <a:p>
            <a:fld id="{65961B39-076A-49BA-8C2D-6121DBEC40DD}" type="slidenum">
              <a:rPr lang="zh-CN" altLang="en-US">
                <a:ea typeface="宋体" panose="02010600030101010101" pitchFamily="2" charset="-122"/>
              </a:rPr>
              <a:pPr/>
              <a:t>1</a:t>
            </a:fld>
            <a:endParaRPr lang="zh-CN" altLang="en-US">
              <a:ea typeface="宋体" panose="02010600030101010101" pitchFamily="2" charset="-122"/>
            </a:endParaRPr>
          </a:p>
        </p:txBody>
      </p:sp>
    </p:spTree>
    <p:extLst>
      <p:ext uri="{BB962C8B-B14F-4D97-AF65-F5344CB8AC3E}">
        <p14:creationId xmlns:p14="http://schemas.microsoft.com/office/powerpoint/2010/main" xmlns="" val="1129190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ln>
        </p:spPr>
      </p:sp>
      <p:sp>
        <p:nvSpPr>
          <p:cNvPr id="48131" name="备注占位符 2"/>
          <p:cNvSpPr>
            <a:spLocks noGrp="1"/>
          </p:cNvSpPr>
          <p:nvPr>
            <p:ph type="body" idx="1"/>
          </p:nvPr>
        </p:nvSpPr>
        <p:spPr bwMode="auto">
          <a:noFill/>
        </p:spPr>
        <p:txBody>
          <a:bodyPr wrap="square" numCol="1" anchor="t" anchorCtr="0" compatLnSpc="1"/>
          <a:lstStyle/>
          <a:p>
            <a:pPr>
              <a:spcBef>
                <a:spcPct val="0"/>
              </a:spcBef>
            </a:pPr>
            <a:r>
              <a:rPr lang="zh-CN" altLang="en-US" dirty="0" smtClean="0"/>
              <a:t>细胞凋亡。美国科学院学报，与</a:t>
            </a:r>
            <a:r>
              <a:rPr lang="en-US" altLang="zh-CN" dirty="0" smtClean="0"/>
              <a:t>cell</a:t>
            </a:r>
            <a:r>
              <a:rPr lang="zh-CN" altLang="en-US" dirty="0" smtClean="0"/>
              <a:t>等为</a:t>
            </a:r>
            <a:r>
              <a:rPr lang="en-US" altLang="zh-CN" dirty="0" smtClean="0"/>
              <a:t>4</a:t>
            </a:r>
            <a:r>
              <a:rPr lang="zh-CN" altLang="en-US" dirty="0" smtClean="0"/>
              <a:t>大著名期刊。</a:t>
            </a:r>
          </a:p>
        </p:txBody>
      </p:sp>
      <p:sp>
        <p:nvSpPr>
          <p:cNvPr id="48132" name="灯片编号占位符 3"/>
          <p:cNvSpPr>
            <a:spLocks noGrp="1"/>
          </p:cNvSpPr>
          <p:nvPr>
            <p:ph type="sldNum" sz="quarter" idx="5"/>
          </p:nvPr>
        </p:nvSpPr>
        <p:spPr bwMode="auto">
          <a:noFill/>
          <a:ln>
            <a:miter lim="800000"/>
          </a:ln>
        </p:spPr>
        <p:txBody>
          <a:bodyPr wrap="square" numCol="1" anchorCtr="0" compatLnSpc="1"/>
          <a:lstStyle/>
          <a:p>
            <a:fld id="{1D3691B0-7E58-4E01-BA84-3BF82C62559A}" type="slidenum">
              <a:rPr lang="zh-CN" altLang="en-US">
                <a:ea typeface="宋体" panose="02010600030101010101" pitchFamily="2" charset="-122"/>
              </a:rPr>
              <a:pPr/>
              <a:t>2</a:t>
            </a:fld>
            <a:endParaRPr lang="zh-CN" altLang="en-US">
              <a:ea typeface="宋体" panose="02010600030101010101" pitchFamily="2" charset="-122"/>
            </a:endParaRPr>
          </a:p>
        </p:txBody>
      </p:sp>
    </p:spTree>
    <p:extLst>
      <p:ext uri="{BB962C8B-B14F-4D97-AF65-F5344CB8AC3E}">
        <p14:creationId xmlns:p14="http://schemas.microsoft.com/office/powerpoint/2010/main" xmlns="" val="214856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p:spPr>
      </p:sp>
      <p:sp>
        <p:nvSpPr>
          <p:cNvPr id="50179"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50180" name="灯片编号占位符 3"/>
          <p:cNvSpPr>
            <a:spLocks noGrp="1"/>
          </p:cNvSpPr>
          <p:nvPr>
            <p:ph type="sldNum" sz="quarter" idx="5"/>
          </p:nvPr>
        </p:nvSpPr>
        <p:spPr bwMode="auto">
          <a:noFill/>
          <a:ln>
            <a:miter lim="800000"/>
          </a:ln>
        </p:spPr>
        <p:txBody>
          <a:bodyPr wrap="square" numCol="1" anchorCtr="0" compatLnSpc="1"/>
          <a:lstStyle/>
          <a:p>
            <a:fld id="{AAE80C55-B60A-4279-BDFC-20FAC1003B76}" type="slidenum">
              <a:rPr lang="zh-CN" altLang="en-US">
                <a:ea typeface="宋体" panose="02010600030101010101" pitchFamily="2" charset="-122"/>
              </a:rPr>
              <a:pPr/>
              <a:t>3</a:t>
            </a:fld>
            <a:endParaRPr lang="zh-CN" altLang="en-US">
              <a:ea typeface="宋体" panose="02010600030101010101" pitchFamily="2" charset="-122"/>
            </a:endParaRPr>
          </a:p>
        </p:txBody>
      </p:sp>
    </p:spTree>
    <p:extLst>
      <p:ext uri="{BB962C8B-B14F-4D97-AF65-F5344CB8AC3E}">
        <p14:creationId xmlns:p14="http://schemas.microsoft.com/office/powerpoint/2010/main" xmlns="" val="83938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0B9AA2-4AE1-420A-A686-F6C6D60DAFA1}" type="slidenum">
              <a:rPr lang="en-US" altLang="zh-CN"/>
              <a:pPr/>
              <a:t>27</a:t>
            </a:fld>
            <a:endParaRPr lang="en-US" altLang="zh-CN"/>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71335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35F85F7-C417-4158-B73A-117AB74C436F}" type="datetimeFigureOut">
              <a:rPr lang="zh-CN" altLang="en-US" smtClean="0"/>
              <a:pPr/>
              <a:t>2013/3/25 Monday</a:t>
            </a:fld>
            <a:endParaRPr lang="zh-CN" altLang="en-US"/>
          </a:p>
        </p:txBody>
      </p:sp>
      <p:sp>
        <p:nvSpPr>
          <p:cNvPr id="5" name="Footer Placeholder 4"/>
          <p:cNvSpPr>
            <a:spLocks noGrp="1"/>
          </p:cNvSpPr>
          <p:nvPr>
            <p:ph type="ftr" sz="quarter" idx="11"/>
          </p:nvPr>
        </p:nvSpPr>
        <p:spPr>
          <a:xfrm>
            <a:off x="1371600" y="4323845"/>
            <a:ext cx="6400800" cy="365125"/>
          </a:xfrm>
        </p:spPr>
        <p:txBody>
          <a:bodyPr/>
          <a:lstStyle/>
          <a:p>
            <a:endParaRPr lang="zh-CN" altLang="en-US"/>
          </a:p>
        </p:txBody>
      </p:sp>
      <p:sp>
        <p:nvSpPr>
          <p:cNvPr id="6" name="Slide Number Placeholder 5"/>
          <p:cNvSpPr>
            <a:spLocks noGrp="1"/>
          </p:cNvSpPr>
          <p:nvPr>
            <p:ph type="sldNum" sz="quarter" idx="12"/>
          </p:nvPr>
        </p:nvSpPr>
        <p:spPr>
          <a:xfrm>
            <a:off x="8077200" y="1430866"/>
            <a:ext cx="2743200" cy="365125"/>
          </a:xfrm>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2918407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F35F85F7-C417-4158-B73A-117AB74C436F}" type="datetimeFigureOut">
              <a:rPr lang="zh-CN" altLang="en-US" smtClean="0"/>
              <a:pPr/>
              <a:t>2013/3/25 Monday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139665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35F85F7-C417-4158-B73A-117AB74C436F}" type="datetimeFigureOut">
              <a:rPr lang="zh-CN" altLang="en-US" smtClean="0"/>
              <a:pPr/>
              <a:t>2013/3/25 Monday</a:t>
            </a:fld>
            <a:endParaRPr lang="zh-CN" altLang="en-US"/>
          </a:p>
        </p:txBody>
      </p:sp>
      <p:sp>
        <p:nvSpPr>
          <p:cNvPr id="6" name="Footer Placeholder 5"/>
          <p:cNvSpPr>
            <a:spLocks noGrp="1"/>
          </p:cNvSpPr>
          <p:nvPr>
            <p:ph type="ftr" sz="quarter" idx="11"/>
          </p:nvPr>
        </p:nvSpPr>
        <p:spPr>
          <a:xfrm>
            <a:off x="685800" y="379941"/>
            <a:ext cx="6991492" cy="365125"/>
          </a:xfrm>
        </p:spPr>
        <p:txBody>
          <a:bodyPr/>
          <a:lstStyle/>
          <a:p>
            <a:endParaRPr lang="zh-CN" altLang="en-US"/>
          </a:p>
        </p:txBody>
      </p:sp>
      <p:sp>
        <p:nvSpPr>
          <p:cNvPr id="7" name="Slide Number Placeholder 6"/>
          <p:cNvSpPr>
            <a:spLocks noGrp="1"/>
          </p:cNvSpPr>
          <p:nvPr>
            <p:ph type="sldNum" sz="quarter" idx="12"/>
          </p:nvPr>
        </p:nvSpPr>
        <p:spPr>
          <a:xfrm>
            <a:off x="10862452" y="381000"/>
            <a:ext cx="643748" cy="365125"/>
          </a:xfrm>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3582084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35F85F7-C417-4158-B73A-117AB74C436F}" type="datetimeFigureOut">
              <a:rPr lang="zh-CN" altLang="en-US" smtClean="0"/>
              <a:pPr/>
              <a:t>2013/3/25 Monday</a:t>
            </a:fld>
            <a:endParaRPr lang="zh-CN" altLang="en-US"/>
          </a:p>
        </p:txBody>
      </p:sp>
      <p:sp>
        <p:nvSpPr>
          <p:cNvPr id="6" name="Footer Placeholder 5"/>
          <p:cNvSpPr>
            <a:spLocks noGrp="1"/>
          </p:cNvSpPr>
          <p:nvPr>
            <p:ph type="ftr" sz="quarter" idx="11"/>
          </p:nvPr>
        </p:nvSpPr>
        <p:spPr>
          <a:xfrm>
            <a:off x="685800" y="379941"/>
            <a:ext cx="6991492" cy="365125"/>
          </a:xfrm>
        </p:spPr>
        <p:txBody>
          <a:bodyPr/>
          <a:lstStyle/>
          <a:p>
            <a:endParaRPr lang="zh-CN" altLang="en-US"/>
          </a:p>
        </p:txBody>
      </p:sp>
      <p:sp>
        <p:nvSpPr>
          <p:cNvPr id="7" name="Slide Number Placeholder 6"/>
          <p:cNvSpPr>
            <a:spLocks noGrp="1"/>
          </p:cNvSpPr>
          <p:nvPr>
            <p:ph type="sldNum" sz="quarter" idx="12"/>
          </p:nvPr>
        </p:nvSpPr>
        <p:spPr>
          <a:xfrm>
            <a:off x="10862452" y="381000"/>
            <a:ext cx="643748" cy="365125"/>
          </a:xfrm>
        </p:spPr>
        <p:txBody>
          <a:bodyPr/>
          <a:lstStyle/>
          <a:p>
            <a:fld id="{6D993EE7-4CAD-4E3C-AAF3-860456D276E4}" type="slidenum">
              <a:rPr lang="zh-CN" altLang="en-US" smtClean="0"/>
              <a:pPr/>
              <a:t>‹#›</a:t>
            </a:fld>
            <a:endParaRPr lang="zh-CN" alt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2572546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35F85F7-C417-4158-B73A-117AB74C436F}" type="datetimeFigureOut">
              <a:rPr lang="zh-CN" altLang="en-US" smtClean="0"/>
              <a:pPr/>
              <a:t>2013/3/25 Monday</a:t>
            </a:fld>
            <a:endParaRPr lang="zh-CN" altLang="en-US"/>
          </a:p>
        </p:txBody>
      </p:sp>
      <p:sp>
        <p:nvSpPr>
          <p:cNvPr id="6" name="Footer Placeholder 5"/>
          <p:cNvSpPr>
            <a:spLocks noGrp="1"/>
          </p:cNvSpPr>
          <p:nvPr>
            <p:ph type="ftr" sz="quarter" idx="11"/>
          </p:nvPr>
        </p:nvSpPr>
        <p:spPr>
          <a:xfrm>
            <a:off x="685800" y="378883"/>
            <a:ext cx="6991492" cy="365125"/>
          </a:xfrm>
        </p:spPr>
        <p:txBody>
          <a:bodyPr/>
          <a:lstStyle/>
          <a:p>
            <a:endParaRPr lang="zh-CN" altLang="en-US"/>
          </a:p>
        </p:txBody>
      </p:sp>
      <p:sp>
        <p:nvSpPr>
          <p:cNvPr id="7" name="Slide Number Placeholder 6"/>
          <p:cNvSpPr>
            <a:spLocks noGrp="1"/>
          </p:cNvSpPr>
          <p:nvPr>
            <p:ph type="sldNum" sz="quarter" idx="12"/>
          </p:nvPr>
        </p:nvSpPr>
        <p:spPr>
          <a:xfrm>
            <a:off x="10862452" y="381000"/>
            <a:ext cx="643748" cy="365125"/>
          </a:xfrm>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5440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F35F85F7-C417-4158-B73A-117AB74C436F}" type="datetimeFigureOut">
              <a:rPr lang="zh-CN" altLang="en-US" smtClean="0"/>
              <a:pPr/>
              <a:t>2013/3/25 Monday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300451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F35F85F7-C417-4158-B73A-117AB74C436F}" type="datetimeFigureOut">
              <a:rPr lang="zh-CN" altLang="en-US" smtClean="0"/>
              <a:pPr/>
              <a:t>2013/3/25 Monday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2516363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35F85F7-C417-4158-B73A-117AB74C436F}" type="datetimeFigureOut">
              <a:rPr lang="zh-CN" altLang="en-US" smtClean="0"/>
              <a:pPr/>
              <a:t>2013/3/25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939177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35F85F7-C417-4158-B73A-117AB74C436F}" type="datetimeFigureOut">
              <a:rPr lang="zh-CN" altLang="en-US" smtClean="0"/>
              <a:pPr/>
              <a:t>2013/3/25 Monday</a:t>
            </a:fld>
            <a:endParaRPr lang="zh-CN" altLang="en-US"/>
          </a:p>
        </p:txBody>
      </p:sp>
      <p:sp>
        <p:nvSpPr>
          <p:cNvPr id="5" name="Footer Placeholder 4"/>
          <p:cNvSpPr>
            <a:spLocks noGrp="1"/>
          </p:cNvSpPr>
          <p:nvPr>
            <p:ph type="ftr" sz="quarter" idx="11"/>
          </p:nvPr>
        </p:nvSpPr>
        <p:spPr>
          <a:xfrm>
            <a:off x="685800" y="381000"/>
            <a:ext cx="6991492" cy="365125"/>
          </a:xfrm>
        </p:spPr>
        <p:txBody>
          <a:bodyPr/>
          <a:lstStyle/>
          <a:p>
            <a:endParaRPr lang="zh-CN" altLang="en-US"/>
          </a:p>
        </p:txBody>
      </p:sp>
      <p:sp>
        <p:nvSpPr>
          <p:cNvPr id="6" name="Slide Number Placeholder 5"/>
          <p:cNvSpPr>
            <a:spLocks noGrp="1"/>
          </p:cNvSpPr>
          <p:nvPr>
            <p:ph type="sldNum" sz="quarter" idx="12"/>
          </p:nvPr>
        </p:nvSpPr>
        <p:spPr>
          <a:xfrm>
            <a:off x="10862452" y="381000"/>
            <a:ext cx="643748" cy="365125"/>
          </a:xfrm>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381013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35F85F7-C417-4158-B73A-117AB74C436F}" type="datetimeFigureOut">
              <a:rPr lang="zh-CN" altLang="en-US" smtClean="0"/>
              <a:pPr/>
              <a:t>2013/3/25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3966017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35F85F7-C417-4158-B73A-117AB74C436F}" type="datetimeFigureOut">
              <a:rPr lang="zh-CN" altLang="en-US" smtClean="0"/>
              <a:pPr/>
              <a:t>2013/3/25 Monday</a:t>
            </a:fld>
            <a:endParaRPr lang="zh-CN" altLang="en-US"/>
          </a:p>
        </p:txBody>
      </p:sp>
      <p:sp>
        <p:nvSpPr>
          <p:cNvPr id="5" name="Footer Placeholder 4"/>
          <p:cNvSpPr>
            <a:spLocks noGrp="1"/>
          </p:cNvSpPr>
          <p:nvPr>
            <p:ph type="ftr" sz="quarter" idx="11"/>
          </p:nvPr>
        </p:nvSpPr>
        <p:spPr>
          <a:xfrm>
            <a:off x="685800" y="381001"/>
            <a:ext cx="6991492" cy="364065"/>
          </a:xfrm>
        </p:spPr>
        <p:txBody>
          <a:bodyPr/>
          <a:lstStyle/>
          <a:p>
            <a:endParaRPr lang="zh-CN" altLang="en-US"/>
          </a:p>
        </p:txBody>
      </p:sp>
      <p:sp>
        <p:nvSpPr>
          <p:cNvPr id="6" name="Slide Number Placeholder 5"/>
          <p:cNvSpPr>
            <a:spLocks noGrp="1"/>
          </p:cNvSpPr>
          <p:nvPr>
            <p:ph type="sldNum" sz="quarter" idx="12"/>
          </p:nvPr>
        </p:nvSpPr>
        <p:spPr>
          <a:xfrm>
            <a:off x="10862452" y="381000"/>
            <a:ext cx="643748" cy="365125"/>
          </a:xfrm>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562869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35F85F7-C417-4158-B73A-117AB74C436F}" type="datetimeFigureOut">
              <a:rPr lang="zh-CN" altLang="en-US" smtClean="0"/>
              <a:pPr/>
              <a:t>2013/3/25 Monday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103130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85800" y="3132666"/>
            <a:ext cx="5311775" cy="308601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3132666"/>
            <a:ext cx="5334000" cy="308601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F35F85F7-C417-4158-B73A-117AB74C436F}" type="datetimeFigureOut">
              <a:rPr lang="zh-CN" altLang="en-US" smtClean="0"/>
              <a:pPr/>
              <a:t>2013/3/25 Monday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101363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35F85F7-C417-4158-B73A-117AB74C436F}" type="datetimeFigureOut">
              <a:rPr lang="zh-CN" altLang="en-US" smtClean="0"/>
              <a:pPr/>
              <a:t>2013/3/25 Monday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2966402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5F85F7-C417-4158-B73A-117AB74C436F}" type="datetimeFigureOut">
              <a:rPr lang="zh-CN" altLang="en-US" smtClean="0"/>
              <a:pPr/>
              <a:t>2013/3/25 Monday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313848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F35F85F7-C417-4158-B73A-117AB74C436F}" type="datetimeFigureOut">
              <a:rPr lang="zh-CN" altLang="en-US" smtClean="0"/>
              <a:pPr/>
              <a:t>2013/3/25 Monday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2999062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F35F85F7-C417-4158-B73A-117AB74C436F}" type="datetimeFigureOut">
              <a:rPr lang="zh-CN" altLang="en-US" smtClean="0"/>
              <a:pPr/>
              <a:t>2013/3/25 Monday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2634779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cstate="print">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35F85F7-C417-4158-B73A-117AB74C436F}" type="datetimeFigureOut">
              <a:rPr lang="zh-CN" altLang="en-US" smtClean="0"/>
              <a:pPr/>
              <a:t>2013/3/25 Monday</a:t>
            </a:fld>
            <a:endParaRPr lang="zh-CN" alt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993EE7-4CAD-4E3C-AAF3-860456D276E4}" type="slidenum">
              <a:rPr lang="zh-CN" altLang="en-US" smtClean="0"/>
              <a:pPr/>
              <a:t>‹#›</a:t>
            </a:fld>
            <a:endParaRPr lang="zh-CN" altLang="en-US"/>
          </a:p>
        </p:txBody>
      </p:sp>
    </p:spTree>
    <p:extLst>
      <p:ext uri="{BB962C8B-B14F-4D97-AF65-F5344CB8AC3E}">
        <p14:creationId xmlns:p14="http://schemas.microsoft.com/office/powerpoint/2010/main" xmlns="" val="147335502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b="1"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什么是机器学习</a:t>
            </a:r>
          </a:p>
        </p:txBody>
      </p:sp>
      <p:sp>
        <p:nvSpPr>
          <p:cNvPr id="8195" name="内容占位符 2"/>
          <p:cNvSpPr>
            <a:spLocks noGrp="1"/>
          </p:cNvSpPr>
          <p:nvPr>
            <p:ph idx="1"/>
          </p:nvPr>
        </p:nvSpPr>
        <p:spPr>
          <a:xfrm>
            <a:off x="2567609" y="1844824"/>
            <a:ext cx="7429499" cy="3541714"/>
          </a:xfrm>
        </p:spPr>
        <p:txBody>
          <a:bodyPr>
            <a:normAutofit/>
          </a:bodyPr>
          <a:lstStyle/>
          <a:p>
            <a:r>
              <a:rPr lang="zh-CN" altLang="en-US" dirty="0" smtClean="0">
                <a:latin typeface="楷体" panose="02010609060101010101" pitchFamily="49" charset="-122"/>
                <a:ea typeface="楷体" panose="02010609060101010101" pitchFamily="49" charset="-122"/>
              </a:rPr>
              <a:t>研究计算机怎样</a:t>
            </a:r>
            <a:r>
              <a:rPr lang="zh-CN" altLang="en-US" b="1" dirty="0" smtClean="0">
                <a:latin typeface="楷体" panose="02010609060101010101" pitchFamily="49" charset="-122"/>
                <a:ea typeface="楷体" panose="02010609060101010101" pitchFamily="49" charset="-122"/>
              </a:rPr>
              <a:t>模拟</a:t>
            </a:r>
            <a:r>
              <a:rPr lang="zh-CN" altLang="en-US" dirty="0" smtClean="0">
                <a:latin typeface="楷体" panose="02010609060101010101" pitchFamily="49" charset="-122"/>
                <a:ea typeface="楷体" panose="02010609060101010101" pitchFamily="49" charset="-122"/>
              </a:rPr>
              <a:t>或</a:t>
            </a:r>
            <a:r>
              <a:rPr lang="zh-CN" altLang="en-US" b="1" dirty="0" smtClean="0">
                <a:latin typeface="楷体" panose="02010609060101010101" pitchFamily="49" charset="-122"/>
                <a:ea typeface="楷体" panose="02010609060101010101" pitchFamily="49" charset="-122"/>
              </a:rPr>
              <a:t>实现</a:t>
            </a:r>
            <a:r>
              <a:rPr lang="zh-CN" altLang="en-US" dirty="0" smtClean="0">
                <a:latin typeface="楷体" panose="02010609060101010101" pitchFamily="49" charset="-122"/>
                <a:ea typeface="楷体" panose="02010609060101010101" pitchFamily="49" charset="-122"/>
              </a:rPr>
              <a:t>人类（</a:t>
            </a:r>
            <a:r>
              <a:rPr lang="zh-CN" altLang="en-US" b="1" dirty="0" smtClean="0">
                <a:latin typeface="楷体" panose="02010609060101010101" pitchFamily="49" charset="-122"/>
                <a:ea typeface="楷体" panose="02010609060101010101" pitchFamily="49" charset="-122"/>
              </a:rPr>
              <a:t>动物</a:t>
            </a:r>
            <a:r>
              <a:rPr lang="zh-CN" altLang="en-US" dirty="0" smtClean="0">
                <a:latin typeface="楷体" panose="02010609060101010101" pitchFamily="49" charset="-122"/>
                <a:ea typeface="楷体" panose="02010609060101010101" pitchFamily="49" charset="-122"/>
              </a:rPr>
              <a:t>）的学习行为，以获取新的知识或技能</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重新</a:t>
            </a:r>
            <a:r>
              <a:rPr lang="zh-CN" altLang="en-US" dirty="0">
                <a:latin typeface="楷体" panose="02010609060101010101" pitchFamily="49" charset="-122"/>
                <a:ea typeface="楷体" panose="02010609060101010101" pitchFamily="49" charset="-122"/>
              </a:rPr>
              <a:t>组织已有的知识结构使之不断改善自身的性能</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是人工智能的核心</a:t>
            </a:r>
            <a:r>
              <a:rPr lang="zh-CN" altLang="en-US" dirty="0" smtClean="0">
                <a:latin typeface="楷体" panose="02010609060101010101" pitchFamily="49" charset="-122"/>
                <a:ea typeface="楷体" panose="02010609060101010101" pitchFamily="49" charset="-122"/>
              </a:rPr>
              <a:t>，</a:t>
            </a:r>
            <a:r>
              <a:rPr lang="zh-CN" altLang="en-US" sz="24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是机器获取知识的重要</a:t>
            </a:r>
            <a:r>
              <a:rPr lang="zh-CN" altLang="en-US" sz="2400" b="1" dirty="0" smtClean="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途径</a:t>
            </a:r>
            <a:endParaRPr lang="en-US" altLang="zh-CN" sz="2400" b="1" dirty="0" smtClean="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r>
              <a:rPr lang="zh-CN" altLang="en-US" dirty="0" smtClean="0">
                <a:latin typeface="楷体" panose="02010609060101010101" pitchFamily="49" charset="-122"/>
                <a:ea typeface="楷体" panose="02010609060101010101" pitchFamily="49" charset="-122"/>
              </a:rPr>
              <a:t>其</a:t>
            </a:r>
            <a:r>
              <a:rPr lang="zh-CN" altLang="en-US" dirty="0">
                <a:latin typeface="楷体" panose="02010609060101010101" pitchFamily="49" charset="-122"/>
                <a:ea typeface="楷体" panose="02010609060101010101" pitchFamily="49" charset="-122"/>
              </a:rPr>
              <a:t>应用遍及人工智能</a:t>
            </a:r>
            <a:r>
              <a:rPr lang="zh-CN" altLang="en-US" dirty="0" smtClean="0">
                <a:latin typeface="楷体" panose="02010609060101010101" pitchFamily="49" charset="-122"/>
                <a:ea typeface="楷体" panose="02010609060101010101" pitchFamily="49" charset="-122"/>
              </a:rPr>
              <a:t>的各个领域</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B6CBA230-CC7C-4339-B396-5C8D9097A410}" type="slidenum">
              <a:rPr lang="zh-CN" altLang="en-US" smtClean="0"/>
              <a:pPr>
                <a:defRPr/>
              </a:pPr>
              <a:t>1</a:t>
            </a:fld>
            <a:endParaRPr lang="zh-CN" altLang="en-US"/>
          </a:p>
        </p:txBody>
      </p:sp>
    </p:spTree>
    <p:extLst>
      <p:ext uri="{BB962C8B-B14F-4D97-AF65-F5344CB8AC3E}">
        <p14:creationId xmlns:p14="http://schemas.microsoft.com/office/powerpoint/2010/main" xmlns="" val="379520845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41" name="Rectangle 2"/>
          <p:cNvSpPr>
            <a:spLocks noRot="1" noChangeArrowheads="1"/>
          </p:cNvSpPr>
          <p:nvPr/>
        </p:nvSpPr>
        <p:spPr bwMode="auto">
          <a:xfrm>
            <a:off x="1441450" y="333376"/>
            <a:ext cx="8540750" cy="823913"/>
          </a:xfrm>
          <a:prstGeom prst="rect">
            <a:avLst/>
          </a:prstGeom>
          <a:noFill/>
          <a:ln>
            <a:noFill/>
          </a:ln>
          <a:extLst/>
        </p:spPr>
        <p:txBody>
          <a:bodyPr anchor="ctr"/>
          <a:lstStyle>
            <a:lvl1pPr algn="ctr" defTabSz="762000">
              <a:defRPr sz="2000" b="1">
                <a:solidFill>
                  <a:schemeClr val="tx1"/>
                </a:solidFill>
                <a:latin typeface="Arial" charset="0"/>
                <a:ea typeface="宋体" pitchFamily="2" charset="-122"/>
              </a:defRPr>
            </a:lvl1pPr>
            <a:lvl2pPr algn="ctr" defTabSz="762000">
              <a:defRPr sz="2000" b="1">
                <a:solidFill>
                  <a:schemeClr val="tx1"/>
                </a:solidFill>
                <a:latin typeface="Arial" charset="0"/>
                <a:ea typeface="宋体" pitchFamily="2" charset="-122"/>
              </a:defRPr>
            </a:lvl2pPr>
            <a:lvl3pPr algn="ctr" defTabSz="762000">
              <a:defRPr sz="2000" b="1">
                <a:solidFill>
                  <a:schemeClr val="tx1"/>
                </a:solidFill>
                <a:latin typeface="Arial" charset="0"/>
                <a:ea typeface="宋体" pitchFamily="2" charset="-122"/>
              </a:defRPr>
            </a:lvl3pPr>
            <a:lvl4pPr algn="ctr" defTabSz="762000">
              <a:defRPr sz="2000" b="1">
                <a:solidFill>
                  <a:schemeClr val="tx1"/>
                </a:solidFill>
                <a:latin typeface="Arial" charset="0"/>
                <a:ea typeface="宋体" pitchFamily="2" charset="-122"/>
              </a:defRPr>
            </a:lvl4pPr>
            <a:lvl5pPr algn="ctr" defTabSz="762000">
              <a:defRPr sz="2000" b="1">
                <a:solidFill>
                  <a:schemeClr val="tx1"/>
                </a:solidFill>
                <a:latin typeface="Arial" charset="0"/>
                <a:ea typeface="宋体" pitchFamily="2" charset="-122"/>
              </a:defRPr>
            </a:lvl5pPr>
            <a:lvl6pPr marL="457200" algn="ctr" defTabSz="762000" eaLnBrk="0" fontAlgn="base" hangingPunct="0">
              <a:lnSpc>
                <a:spcPct val="90000"/>
              </a:lnSpc>
              <a:spcBef>
                <a:spcPct val="0"/>
              </a:spcBef>
              <a:spcAft>
                <a:spcPct val="0"/>
              </a:spcAft>
              <a:defRPr sz="2000" b="1">
                <a:solidFill>
                  <a:schemeClr val="tx1"/>
                </a:solidFill>
                <a:latin typeface="Arial" charset="0"/>
                <a:ea typeface="宋体" pitchFamily="2" charset="-122"/>
              </a:defRPr>
            </a:lvl6pPr>
            <a:lvl7pPr marL="914400" algn="ctr" defTabSz="762000" eaLnBrk="0" fontAlgn="base" hangingPunct="0">
              <a:lnSpc>
                <a:spcPct val="90000"/>
              </a:lnSpc>
              <a:spcBef>
                <a:spcPct val="0"/>
              </a:spcBef>
              <a:spcAft>
                <a:spcPct val="0"/>
              </a:spcAft>
              <a:defRPr sz="2000" b="1">
                <a:solidFill>
                  <a:schemeClr val="tx1"/>
                </a:solidFill>
                <a:latin typeface="Arial" charset="0"/>
                <a:ea typeface="宋体" pitchFamily="2" charset="-122"/>
              </a:defRPr>
            </a:lvl7pPr>
            <a:lvl8pPr marL="1371600" algn="ctr" defTabSz="762000" eaLnBrk="0" fontAlgn="base" hangingPunct="0">
              <a:lnSpc>
                <a:spcPct val="90000"/>
              </a:lnSpc>
              <a:spcBef>
                <a:spcPct val="0"/>
              </a:spcBef>
              <a:spcAft>
                <a:spcPct val="0"/>
              </a:spcAft>
              <a:defRPr sz="2000" b="1">
                <a:solidFill>
                  <a:schemeClr val="tx1"/>
                </a:solidFill>
                <a:latin typeface="Arial" charset="0"/>
                <a:ea typeface="宋体" pitchFamily="2" charset="-122"/>
              </a:defRPr>
            </a:lvl8pPr>
            <a:lvl9pPr marL="1828800" algn="ctr" defTabSz="762000" eaLnBrk="0" fontAlgn="base" hangingPunct="0">
              <a:lnSpc>
                <a:spcPct val="90000"/>
              </a:lnSpc>
              <a:spcBef>
                <a:spcPct val="0"/>
              </a:spcBef>
              <a:spcAft>
                <a:spcPct val="0"/>
              </a:spcAft>
              <a:defRPr sz="2000" b="1">
                <a:solidFill>
                  <a:schemeClr val="tx1"/>
                </a:solidFill>
                <a:latin typeface="Arial" charset="0"/>
                <a:ea typeface="宋体" pitchFamily="2" charset="-122"/>
              </a:defRPr>
            </a:lvl9pPr>
          </a:lstStyle>
          <a:p>
            <a:pPr>
              <a:defRPr/>
            </a:pPr>
            <a:r>
              <a:rPr lang="zh-CN" altLang="en-US" sz="4200">
                <a:solidFill>
                  <a:srgbClr val="CC0000"/>
                </a:solidFill>
                <a:effectLst>
                  <a:outerShdw blurRad="38100" dist="38100" dir="2700000" algn="tl">
                    <a:srgbClr val="C0C0C0"/>
                  </a:outerShdw>
                </a:effectLst>
                <a:latin typeface="华文新魏" pitchFamily="2" charset="-122"/>
                <a:ea typeface="华文新魏" pitchFamily="2" charset="-122"/>
              </a:rPr>
              <a:t>机器学习的重要性</a:t>
            </a:r>
          </a:p>
        </p:txBody>
      </p:sp>
      <p:pic>
        <p:nvPicPr>
          <p:cNvPr id="18435"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51626" y="5805488"/>
            <a:ext cx="33750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sp>
        <p:nvSpPr>
          <p:cNvPr id="18436" name="Text Box 6"/>
          <p:cNvSpPr txBox="1">
            <a:spLocks noChangeArrowheads="1"/>
          </p:cNvSpPr>
          <p:nvPr/>
        </p:nvSpPr>
        <p:spPr bwMode="auto">
          <a:xfrm>
            <a:off x="1558926" y="5805488"/>
            <a:ext cx="3635375" cy="336550"/>
          </a:xfrm>
          <a:prstGeom prst="rect">
            <a:avLst/>
          </a:prstGeom>
          <a:solidFill>
            <a:srgbClr val="C8FCD1">
              <a:alpha val="89803"/>
            </a:srgbClr>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lang="zh-CN" altLang="en-US" sz="1600" dirty="0">
                <a:solidFill>
                  <a:srgbClr val="FF0000"/>
                </a:solidFill>
              </a:rPr>
              <a:t>摘自南京大学周志华教授</a:t>
            </a:r>
            <a:endParaRPr lang="en-US" altLang="zh-CN" sz="1600" dirty="0">
              <a:solidFill>
                <a:srgbClr val="FF0000"/>
              </a:solidFill>
            </a:endParaRPr>
          </a:p>
        </p:txBody>
      </p:sp>
      <p:sp>
        <p:nvSpPr>
          <p:cNvPr id="18437" name="AutoShape 9"/>
          <p:cNvSpPr>
            <a:spLocks noChangeArrowheads="1"/>
          </p:cNvSpPr>
          <p:nvPr/>
        </p:nvSpPr>
        <p:spPr bwMode="auto">
          <a:xfrm>
            <a:off x="2376488" y="1993900"/>
            <a:ext cx="7391400" cy="1447800"/>
          </a:xfrm>
          <a:prstGeom prst="parallelogram">
            <a:avLst>
              <a:gd name="adj" fmla="val 127632"/>
            </a:avLst>
          </a:prstGeom>
          <a:solidFill>
            <a:srgbClr val="00FF00">
              <a:alpha val="50195"/>
            </a:srgbClr>
          </a:solidFill>
          <a:ln w="9525">
            <a:solidFill>
              <a:schemeClr val="tx1"/>
            </a:solidFill>
            <a:miter lim="800000"/>
            <a:headEnd/>
            <a:tailEnd/>
          </a:ln>
        </p:spPr>
        <p:txBody>
          <a:bodyPr wrap="none" anchor="ct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18438" name="AutoShape 10"/>
          <p:cNvSpPr>
            <a:spLocks noChangeArrowheads="1"/>
          </p:cNvSpPr>
          <p:nvPr/>
        </p:nvSpPr>
        <p:spPr bwMode="auto">
          <a:xfrm>
            <a:off x="2886075" y="2549525"/>
            <a:ext cx="990600" cy="719138"/>
          </a:xfrm>
          <a:prstGeom prst="cube">
            <a:avLst>
              <a:gd name="adj" fmla="val 25000"/>
            </a:avLst>
          </a:prstGeom>
          <a:solidFill>
            <a:srgbClr val="FFFF00"/>
          </a:solidFill>
          <a:ln w="9525">
            <a:solidFill>
              <a:schemeClr val="tx1"/>
            </a:solidFill>
            <a:miter lim="800000"/>
            <a:headEnd/>
            <a:tailEnd/>
          </a:ln>
        </p:spPr>
        <p:txBody>
          <a:bodyPr wrap="none" anchor="ct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18439" name="Text Box 11"/>
          <p:cNvSpPr txBox="1">
            <a:spLocks noChangeArrowheads="1"/>
          </p:cNvSpPr>
          <p:nvPr/>
        </p:nvSpPr>
        <p:spPr bwMode="auto">
          <a:xfrm>
            <a:off x="2771775" y="2708276"/>
            <a:ext cx="10668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生物</a:t>
            </a:r>
          </a:p>
          <a:p>
            <a:pPr algn="ctr" eaLnBrk="1" hangingPunct="1">
              <a:lnSpc>
                <a:spcPct val="100000"/>
              </a:lnSpc>
              <a:spcBef>
                <a:spcPct val="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信息学</a:t>
            </a:r>
          </a:p>
        </p:txBody>
      </p:sp>
      <p:sp>
        <p:nvSpPr>
          <p:cNvPr id="18440" name="AutoShape 12"/>
          <p:cNvSpPr>
            <a:spLocks noChangeArrowheads="1"/>
          </p:cNvSpPr>
          <p:nvPr/>
        </p:nvSpPr>
        <p:spPr bwMode="auto">
          <a:xfrm>
            <a:off x="3990976" y="2549525"/>
            <a:ext cx="989013" cy="719138"/>
          </a:xfrm>
          <a:prstGeom prst="cube">
            <a:avLst>
              <a:gd name="adj" fmla="val 25000"/>
            </a:avLst>
          </a:prstGeom>
          <a:solidFill>
            <a:srgbClr val="00FFFF"/>
          </a:solidFill>
          <a:ln w="9525">
            <a:solidFill>
              <a:schemeClr val="tx1"/>
            </a:solidFill>
            <a:miter lim="800000"/>
            <a:headEnd/>
            <a:tailEnd/>
          </a:ln>
        </p:spPr>
        <p:txBody>
          <a:bodyPr wrap="none" anchor="ct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18441" name="Text Box 13"/>
          <p:cNvSpPr txBox="1">
            <a:spLocks noChangeArrowheads="1"/>
          </p:cNvSpPr>
          <p:nvPr/>
        </p:nvSpPr>
        <p:spPr bwMode="auto">
          <a:xfrm>
            <a:off x="3876675" y="2701926"/>
            <a:ext cx="10668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计算</a:t>
            </a:r>
          </a:p>
          <a:p>
            <a:pPr algn="ctr" eaLnBrk="1" hangingPunct="1">
              <a:lnSpc>
                <a:spcPct val="100000"/>
              </a:lnSpc>
              <a:spcBef>
                <a:spcPct val="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金融学</a:t>
            </a:r>
          </a:p>
        </p:txBody>
      </p:sp>
      <p:sp>
        <p:nvSpPr>
          <p:cNvPr id="18442" name="AutoShape 14"/>
          <p:cNvSpPr>
            <a:spLocks noChangeArrowheads="1"/>
          </p:cNvSpPr>
          <p:nvPr/>
        </p:nvSpPr>
        <p:spPr bwMode="auto">
          <a:xfrm>
            <a:off x="5946776" y="2549525"/>
            <a:ext cx="989013" cy="719138"/>
          </a:xfrm>
          <a:prstGeom prst="cube">
            <a:avLst>
              <a:gd name="adj" fmla="val 25000"/>
            </a:avLst>
          </a:prstGeom>
          <a:solidFill>
            <a:srgbClr val="FFCC99"/>
          </a:solidFill>
          <a:ln w="9525">
            <a:solidFill>
              <a:schemeClr val="tx1"/>
            </a:solidFill>
            <a:miter lim="800000"/>
            <a:headEnd/>
            <a:tailEnd/>
          </a:ln>
        </p:spPr>
        <p:txBody>
          <a:bodyPr wrap="none" anchor="ct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18443" name="Text Box 15"/>
          <p:cNvSpPr txBox="1">
            <a:spLocks noChangeArrowheads="1"/>
          </p:cNvSpPr>
          <p:nvPr/>
        </p:nvSpPr>
        <p:spPr bwMode="auto">
          <a:xfrm>
            <a:off x="5845175" y="2701926"/>
            <a:ext cx="10668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分子</a:t>
            </a:r>
          </a:p>
          <a:p>
            <a:pPr algn="ctr" eaLnBrk="1" hangingPunct="1">
              <a:lnSpc>
                <a:spcPct val="100000"/>
              </a:lnSpc>
              <a:spcBef>
                <a:spcPct val="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生物学</a:t>
            </a:r>
          </a:p>
        </p:txBody>
      </p:sp>
      <p:sp>
        <p:nvSpPr>
          <p:cNvPr id="18444" name="AutoShape 16"/>
          <p:cNvSpPr>
            <a:spLocks noChangeArrowheads="1"/>
          </p:cNvSpPr>
          <p:nvPr/>
        </p:nvSpPr>
        <p:spPr bwMode="auto">
          <a:xfrm>
            <a:off x="7102476" y="2549525"/>
            <a:ext cx="989013" cy="719138"/>
          </a:xfrm>
          <a:prstGeom prst="cube">
            <a:avLst>
              <a:gd name="adj" fmla="val 25000"/>
            </a:avLst>
          </a:prstGeom>
          <a:solidFill>
            <a:schemeClr val="bg2"/>
          </a:solidFill>
          <a:ln w="9525">
            <a:solidFill>
              <a:schemeClr val="tx1"/>
            </a:solidFill>
            <a:miter lim="800000"/>
            <a:headEnd/>
            <a:tailEnd/>
          </a:ln>
        </p:spPr>
        <p:txBody>
          <a:bodyPr wrap="none" anchor="ct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18445" name="Text Box 17"/>
          <p:cNvSpPr txBox="1">
            <a:spLocks noChangeArrowheads="1"/>
          </p:cNvSpPr>
          <p:nvPr/>
        </p:nvSpPr>
        <p:spPr bwMode="auto">
          <a:xfrm>
            <a:off x="7000875" y="2701926"/>
            <a:ext cx="10668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行星</a:t>
            </a:r>
          </a:p>
          <a:p>
            <a:pPr algn="ctr" eaLnBrk="1" hangingPunct="1">
              <a:lnSpc>
                <a:spcPct val="100000"/>
              </a:lnSpc>
              <a:spcBef>
                <a:spcPct val="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地质学</a:t>
            </a:r>
          </a:p>
        </p:txBody>
      </p:sp>
      <p:sp>
        <p:nvSpPr>
          <p:cNvPr id="18446" name="Text Box 18"/>
          <p:cNvSpPr txBox="1">
            <a:spLocks noChangeArrowheads="1"/>
          </p:cNvSpPr>
          <p:nvPr/>
        </p:nvSpPr>
        <p:spPr bwMode="auto">
          <a:xfrm>
            <a:off x="4941888" y="2533650"/>
            <a:ext cx="1066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en-US" altLang="zh-CN" sz="3200" b="0">
                <a:solidFill>
                  <a:srgbClr val="000000"/>
                </a:solidFill>
                <a:latin typeface="Tahoma" panose="020B0604030504040204" pitchFamily="34" charset="0"/>
                <a:ea typeface="黑体" panose="02010609060101010101" pitchFamily="49" charset="-122"/>
              </a:rPr>
              <a:t>……</a:t>
            </a:r>
          </a:p>
        </p:txBody>
      </p:sp>
      <p:sp>
        <p:nvSpPr>
          <p:cNvPr id="18447" name="AutoShape 19"/>
          <p:cNvSpPr>
            <a:spLocks noChangeArrowheads="1"/>
          </p:cNvSpPr>
          <p:nvPr/>
        </p:nvSpPr>
        <p:spPr bwMode="auto">
          <a:xfrm>
            <a:off x="3938588" y="1781175"/>
            <a:ext cx="989012" cy="719138"/>
          </a:xfrm>
          <a:prstGeom prst="cube">
            <a:avLst>
              <a:gd name="adj" fmla="val 25000"/>
            </a:avLst>
          </a:prstGeom>
          <a:solidFill>
            <a:srgbClr val="99CCFF"/>
          </a:solidFill>
          <a:ln w="9525">
            <a:solidFill>
              <a:schemeClr val="tx1"/>
            </a:solidFill>
            <a:miter lim="800000"/>
            <a:headEnd/>
            <a:tailEnd/>
          </a:ln>
        </p:spPr>
        <p:txBody>
          <a:bodyPr wrap="none" anchor="ct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18448" name="Text Box 20"/>
          <p:cNvSpPr txBox="1">
            <a:spLocks noChangeArrowheads="1"/>
          </p:cNvSpPr>
          <p:nvPr/>
        </p:nvSpPr>
        <p:spPr bwMode="auto">
          <a:xfrm>
            <a:off x="3900488" y="1946276"/>
            <a:ext cx="9144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工业过程控制</a:t>
            </a:r>
          </a:p>
        </p:txBody>
      </p:sp>
      <p:sp>
        <p:nvSpPr>
          <p:cNvPr id="18449" name="AutoShape 21"/>
          <p:cNvSpPr>
            <a:spLocks noChangeArrowheads="1"/>
          </p:cNvSpPr>
          <p:nvPr/>
        </p:nvSpPr>
        <p:spPr bwMode="auto">
          <a:xfrm>
            <a:off x="5081588" y="1781175"/>
            <a:ext cx="989012" cy="719138"/>
          </a:xfrm>
          <a:prstGeom prst="cube">
            <a:avLst>
              <a:gd name="adj" fmla="val 25000"/>
            </a:avLst>
          </a:prstGeom>
          <a:solidFill>
            <a:srgbClr val="FFFF99"/>
          </a:solidFill>
          <a:ln w="9525">
            <a:solidFill>
              <a:schemeClr val="tx1"/>
            </a:solidFill>
            <a:miter lim="800000"/>
            <a:headEnd/>
            <a:tailEnd/>
          </a:ln>
        </p:spPr>
        <p:txBody>
          <a:bodyPr wrap="none" anchor="ct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18450" name="AutoShape 22"/>
          <p:cNvSpPr>
            <a:spLocks noChangeArrowheads="1"/>
          </p:cNvSpPr>
          <p:nvPr/>
        </p:nvSpPr>
        <p:spPr bwMode="auto">
          <a:xfrm>
            <a:off x="6946901" y="1781175"/>
            <a:ext cx="989013" cy="719138"/>
          </a:xfrm>
          <a:prstGeom prst="cube">
            <a:avLst>
              <a:gd name="adj" fmla="val 25000"/>
            </a:avLst>
          </a:prstGeom>
          <a:solidFill>
            <a:srgbClr val="CCFFCC"/>
          </a:solidFill>
          <a:ln w="9525">
            <a:solidFill>
              <a:schemeClr val="tx1"/>
            </a:solidFill>
            <a:miter lim="800000"/>
            <a:headEnd/>
            <a:tailEnd/>
          </a:ln>
        </p:spPr>
        <p:txBody>
          <a:bodyPr wrap="none" anchor="ct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18451" name="Text Box 23"/>
          <p:cNvSpPr txBox="1">
            <a:spLocks noChangeArrowheads="1"/>
          </p:cNvSpPr>
          <p:nvPr/>
        </p:nvSpPr>
        <p:spPr bwMode="auto">
          <a:xfrm>
            <a:off x="6832600" y="2035175"/>
            <a:ext cx="1066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机器人</a:t>
            </a:r>
          </a:p>
        </p:txBody>
      </p:sp>
      <p:sp>
        <p:nvSpPr>
          <p:cNvPr id="18452" name="AutoShape 24"/>
          <p:cNvSpPr>
            <a:spLocks noChangeArrowheads="1"/>
          </p:cNvSpPr>
          <p:nvPr/>
        </p:nvSpPr>
        <p:spPr bwMode="auto">
          <a:xfrm>
            <a:off x="8089901" y="1781175"/>
            <a:ext cx="989013" cy="719138"/>
          </a:xfrm>
          <a:prstGeom prst="cube">
            <a:avLst>
              <a:gd name="adj" fmla="val 25000"/>
            </a:avLst>
          </a:prstGeom>
          <a:solidFill>
            <a:srgbClr val="FFCC00"/>
          </a:solidFill>
          <a:ln w="9525">
            <a:solidFill>
              <a:schemeClr val="tx1"/>
            </a:solidFill>
            <a:miter lim="800000"/>
            <a:headEnd/>
            <a:tailEnd/>
          </a:ln>
        </p:spPr>
        <p:txBody>
          <a:bodyPr wrap="none" anchor="ct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18453" name="Text Box 25"/>
          <p:cNvSpPr txBox="1">
            <a:spLocks noChangeArrowheads="1"/>
          </p:cNvSpPr>
          <p:nvPr/>
        </p:nvSpPr>
        <p:spPr bwMode="auto">
          <a:xfrm>
            <a:off x="5994400" y="1765300"/>
            <a:ext cx="1066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en-US" altLang="zh-CN" sz="3200" b="0">
                <a:solidFill>
                  <a:srgbClr val="000000"/>
                </a:solidFill>
                <a:latin typeface="Tahoma" panose="020B0604030504040204" pitchFamily="34" charset="0"/>
                <a:ea typeface="黑体" panose="02010609060101010101" pitchFamily="49" charset="-122"/>
              </a:rPr>
              <a:t>……</a:t>
            </a:r>
          </a:p>
        </p:txBody>
      </p:sp>
      <p:sp>
        <p:nvSpPr>
          <p:cNvPr id="18454" name="Text Box 26"/>
          <p:cNvSpPr txBox="1">
            <a:spLocks noChangeArrowheads="1"/>
          </p:cNvSpPr>
          <p:nvPr/>
        </p:nvSpPr>
        <p:spPr bwMode="auto">
          <a:xfrm>
            <a:off x="7975600" y="1946276"/>
            <a:ext cx="10668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遥感信</a:t>
            </a:r>
          </a:p>
          <a:p>
            <a:pPr algn="ctr" eaLnBrk="1" hangingPunct="1">
              <a:lnSpc>
                <a:spcPct val="100000"/>
              </a:lnSpc>
              <a:spcBef>
                <a:spcPct val="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息处理</a:t>
            </a:r>
          </a:p>
        </p:txBody>
      </p:sp>
      <p:sp>
        <p:nvSpPr>
          <p:cNvPr id="18455" name="Text Box 27"/>
          <p:cNvSpPr txBox="1">
            <a:spLocks noChangeArrowheads="1"/>
          </p:cNvSpPr>
          <p:nvPr/>
        </p:nvSpPr>
        <p:spPr bwMode="auto">
          <a:xfrm>
            <a:off x="5132388" y="1946276"/>
            <a:ext cx="7366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600" b="0">
                <a:solidFill>
                  <a:srgbClr val="000000"/>
                </a:solidFill>
                <a:latin typeface="Tahoma" panose="020B0604030504040204" pitchFamily="34" charset="0"/>
                <a:ea typeface="黑体" panose="02010609060101010101" pitchFamily="49" charset="-122"/>
              </a:rPr>
              <a:t>信息安全</a:t>
            </a:r>
          </a:p>
        </p:txBody>
      </p:sp>
      <p:sp>
        <p:nvSpPr>
          <p:cNvPr id="18456" name="AutoShape 28"/>
          <p:cNvSpPr>
            <a:spLocks noChangeArrowheads="1"/>
          </p:cNvSpPr>
          <p:nvPr/>
        </p:nvSpPr>
        <p:spPr bwMode="auto">
          <a:xfrm>
            <a:off x="3671888" y="3670300"/>
            <a:ext cx="4038600" cy="838200"/>
          </a:xfrm>
          <a:prstGeom prst="cube">
            <a:avLst>
              <a:gd name="adj" fmla="val 52472"/>
            </a:avLst>
          </a:prstGeom>
          <a:solidFill>
            <a:schemeClr val="accent1">
              <a:alpha val="50195"/>
            </a:schemeClr>
          </a:solidFill>
          <a:ln w="9525">
            <a:solidFill>
              <a:schemeClr val="tx1"/>
            </a:solidFill>
            <a:miter lim="800000"/>
            <a:headEnd/>
            <a:tailEnd/>
          </a:ln>
        </p:spPr>
        <p:txBody>
          <a:bodyPr wrap="none" anchor="ct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475165" name="AutoShape 29"/>
          <p:cNvSpPr>
            <a:spLocks noChangeArrowheads="1"/>
          </p:cNvSpPr>
          <p:nvPr/>
        </p:nvSpPr>
        <p:spPr bwMode="auto">
          <a:xfrm>
            <a:off x="5272088" y="3467100"/>
            <a:ext cx="914400" cy="304800"/>
          </a:xfrm>
          <a:prstGeom prst="upArrow">
            <a:avLst>
              <a:gd name="adj1" fmla="val 53120"/>
              <a:gd name="adj2" fmla="val 45833"/>
            </a:avLst>
          </a:prstGeom>
          <a:solidFill>
            <a:schemeClr val="accent1">
              <a:alpha val="50000"/>
            </a:schemeClr>
          </a:solidFill>
          <a:ln w="9525">
            <a:solidFill>
              <a:schemeClr val="tx1"/>
            </a:solidFill>
            <a:miter lim="800000"/>
            <a:headEnd/>
            <a:tailEnd/>
          </a:ln>
          <a:effectLst/>
          <a:extLst/>
        </p:spPr>
        <p:txBody>
          <a:bodyPr wrap="none" anchor="ctr"/>
          <a:lstStyle/>
          <a:p>
            <a:pPr algn="ctr" eaLnBrk="1" hangingPunct="1">
              <a:lnSpc>
                <a:spcPct val="100000"/>
              </a:lnSpc>
              <a:defRPr/>
            </a:pPr>
            <a:endParaRPr kumimoji="1" lang="zh-CN" altLang="en-US" sz="2400">
              <a:effectLst>
                <a:outerShdw blurRad="38100" dist="38100" dir="2700000" algn="tl">
                  <a:srgbClr val="FFFFFF"/>
                </a:outerShdw>
              </a:effectLst>
              <a:latin typeface="Tahoma" pitchFamily="34" charset="0"/>
            </a:endParaRPr>
          </a:p>
        </p:txBody>
      </p:sp>
      <p:sp>
        <p:nvSpPr>
          <p:cNvPr id="18458" name="Text Box 30"/>
          <p:cNvSpPr txBox="1">
            <a:spLocks noChangeArrowheads="1"/>
          </p:cNvSpPr>
          <p:nvPr/>
        </p:nvSpPr>
        <p:spPr bwMode="auto">
          <a:xfrm>
            <a:off x="4446588" y="4102101"/>
            <a:ext cx="2133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2000" b="0">
                <a:solidFill>
                  <a:srgbClr val="000000"/>
                </a:solidFill>
                <a:latin typeface="Tahoma" panose="020B0604030504040204" pitchFamily="34" charset="0"/>
                <a:ea typeface="黑体" panose="02010609060101010101" pitchFamily="49" charset="-122"/>
              </a:rPr>
              <a:t>机 器 学 习</a:t>
            </a:r>
          </a:p>
        </p:txBody>
      </p:sp>
    </p:spTree>
    <p:extLst>
      <p:ext uri="{BB962C8B-B14F-4D97-AF65-F5344CB8AC3E}">
        <p14:creationId xmlns:p14="http://schemas.microsoft.com/office/powerpoint/2010/main" xmlns="" val="33297387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zh-CN" altLang="en-US"/>
              <a:t>机器学习是多学科的交叉</a:t>
            </a:r>
          </a:p>
        </p:txBody>
      </p:sp>
      <p:pic>
        <p:nvPicPr>
          <p:cNvPr id="214020" name="Picture 4"/>
          <p:cNvPicPr>
            <a:picLocks noGrp="1" noChangeAspect="1" noChangeArrowheads="1"/>
          </p:cNvPicPr>
          <p:nvPr>
            <p:ph type="body" idx="1"/>
          </p:nvPr>
        </p:nvPicPr>
        <p:blipFill>
          <a:blip r:embed="rId2" cstate="print">
            <a:extLst>
              <a:ext uri="{28A0092B-C50C-407E-A947-70E740481C1C}">
                <a14:useLocalDpi xmlns:a14="http://schemas.microsoft.com/office/drawing/2010/main" xmlns="" val="0"/>
              </a:ext>
            </a:extLst>
          </a:blip>
          <a:srcRect/>
          <a:stretch>
            <a:fillRect/>
          </a:stretch>
        </p:blipFill>
        <p:spPr>
          <a:xfrm>
            <a:off x="1981200" y="1816100"/>
            <a:ext cx="8229600" cy="4217988"/>
          </a:xfrm>
          <a:noFill/>
          <a:ln/>
          <a:extLst>
            <a:ext uri="{91240B29-F687-4F45-9708-019B960494DF}">
              <a14:hiddenLine xmlns:a14="http://schemas.microsoft.com/office/drawing/2010/main" xmlns=""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xmlns="" val="4206161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1990726" y="87186"/>
            <a:ext cx="8301037" cy="350838"/>
          </a:xfrm>
        </p:spPr>
        <p:txBody>
          <a:bodyPr>
            <a:normAutofit fontScale="90000"/>
          </a:bodyPr>
          <a:lstStyle/>
          <a:p>
            <a:pPr>
              <a:defRPr/>
            </a:pPr>
            <a:r>
              <a:rPr lang="zh-CN" altLang="en-US" sz="4200" dirty="0">
                <a:solidFill>
                  <a:srgbClr val="CC0000"/>
                </a:solidFill>
                <a:effectLst>
                  <a:outerShdw blurRad="38100" dist="38100" dir="2700000" algn="tl">
                    <a:srgbClr val="C0C0C0"/>
                  </a:outerShdw>
                </a:effectLst>
                <a:latin typeface="华文新魏" pitchFamily="2" charset="-122"/>
                <a:ea typeface="华文新魏" pitchFamily="2" charset="-122"/>
              </a:rPr>
              <a:t>多学科交叉</a:t>
            </a:r>
          </a:p>
        </p:txBody>
      </p:sp>
      <p:sp>
        <p:nvSpPr>
          <p:cNvPr id="430083" name="Rectangle 3"/>
          <p:cNvSpPr>
            <a:spLocks noGrp="1" noChangeArrowheads="1"/>
          </p:cNvSpPr>
          <p:nvPr>
            <p:ph idx="1"/>
          </p:nvPr>
        </p:nvSpPr>
        <p:spPr>
          <a:xfrm>
            <a:off x="1966914" y="534524"/>
            <a:ext cx="7993063" cy="1524000"/>
          </a:xfrm>
        </p:spPr>
        <p:txBody>
          <a:bodyPr>
            <a:normAutofit fontScale="62500" lnSpcReduction="20000"/>
          </a:bodyPr>
          <a:lstStyle/>
          <a:p>
            <a:pPr>
              <a:lnSpc>
                <a:spcPct val="100000"/>
              </a:lnSpc>
              <a:defRPr/>
            </a:pPr>
            <a:r>
              <a:rPr lang="zh-CN" altLang="en-US" sz="2800" u="sng" dirty="0">
                <a:effectLst>
                  <a:outerShdw blurRad="38100" dist="38100" dir="2700000" algn="tl">
                    <a:srgbClr val="C0C0C0"/>
                  </a:outerShdw>
                </a:effectLst>
              </a:rPr>
              <a:t>机器学习</a:t>
            </a:r>
            <a:r>
              <a:rPr lang="zh-CN" altLang="en-US" sz="2800" dirty="0">
                <a:effectLst>
                  <a:outerShdw blurRad="38100" dist="38100" dir="2700000" algn="tl">
                    <a:srgbClr val="C0C0C0"/>
                  </a:outerShdw>
                </a:effectLst>
              </a:rPr>
              <a:t>也是一个多学科交叉的产物，它吸取了人工智能、概率统计、神经生物学、认知科学、信息论、控制论、计算复杂性理论、哲学等学科的成果。</a:t>
            </a:r>
          </a:p>
          <a:p>
            <a:pPr>
              <a:lnSpc>
                <a:spcPct val="100000"/>
              </a:lnSpc>
              <a:defRPr/>
            </a:pPr>
            <a:r>
              <a:rPr lang="zh-CN" altLang="en-US" sz="2800" dirty="0">
                <a:effectLst>
                  <a:outerShdw blurRad="38100" dist="38100" dir="2700000" algn="tl">
                    <a:srgbClr val="C0C0C0"/>
                  </a:outerShdw>
                </a:effectLst>
              </a:rPr>
              <a:t>实践证明，</a:t>
            </a:r>
            <a:r>
              <a:rPr lang="zh-CN" altLang="en-US" sz="2800" u="sng" dirty="0">
                <a:effectLst>
                  <a:outerShdw blurRad="38100" dist="38100" dir="2700000" algn="tl">
                    <a:srgbClr val="C0C0C0"/>
                  </a:outerShdw>
                </a:effectLst>
              </a:rPr>
              <a:t>机器学习</a:t>
            </a:r>
            <a:r>
              <a:rPr lang="zh-CN" altLang="en-US" sz="2800" dirty="0">
                <a:effectLst>
                  <a:outerShdw blurRad="38100" dist="38100" dir="2700000" algn="tl">
                    <a:srgbClr val="C0C0C0"/>
                  </a:outerShdw>
                </a:effectLst>
              </a:rPr>
              <a:t>在很多应用领域发挥了重要的实用价值，特别是在数据挖掘、语音识别、图像处理、机器人、车辆自动驾驶、生物信息学、信息安全、遥感信息处理、计算金融学、工业过程控制。</a:t>
            </a: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a:xfrm>
            <a:off x="1991190" y="2163116"/>
            <a:ext cx="8229600" cy="4217988"/>
          </a:xfrm>
          <a:prstGeom prst="rect">
            <a:avLst/>
          </a:prstGeom>
          <a:noFill/>
          <a:ln/>
          <a:extLst>
            <a:ext uri="{91240B29-F687-4F45-9708-019B960494DF}">
              <a14:hiddenLine xmlns:a14="http://schemas.microsoft.com/office/drawing/2010/main" xmlns=""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xmlns="" val="208885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797309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29961"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6485109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15887"/>
            <a:ext cx="12192000" cy="70669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851369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81201" y="1295400"/>
            <a:ext cx="7923213" cy="5157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9685" name="Rectangle 5"/>
          <p:cNvSpPr>
            <a:spLocks noGrp="1" noChangeArrowheads="1"/>
          </p:cNvSpPr>
          <p:nvPr>
            <p:ph type="title"/>
          </p:nvPr>
        </p:nvSpPr>
        <p:spPr>
          <a:xfrm>
            <a:off x="1981200" y="381000"/>
            <a:ext cx="7543800" cy="655638"/>
          </a:xfrm>
        </p:spPr>
        <p:txBody>
          <a:bodyPr>
            <a:normAutofit fontScale="90000"/>
          </a:bodyPr>
          <a:lstStyle/>
          <a:p>
            <a:r>
              <a:rPr lang="zh-CN" altLang="en-US" sz="3500"/>
              <a:t>信息检索（</a:t>
            </a:r>
            <a:r>
              <a:rPr lang="en-US" altLang="zh-CN" sz="3500"/>
              <a:t>Information Retrieval )</a:t>
            </a:r>
          </a:p>
        </p:txBody>
      </p:sp>
    </p:spTree>
    <p:extLst>
      <p:ext uri="{BB962C8B-B14F-4D97-AF65-F5344CB8AC3E}">
        <p14:creationId xmlns:p14="http://schemas.microsoft.com/office/powerpoint/2010/main" xmlns="" val="30174955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基本概念</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xmlns="" val="590333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32051" y="2057401"/>
            <a:ext cx="10820400" cy="4024125"/>
          </a:xfrm>
        </p:spPr>
        <p:txBody>
          <a:bodyPr/>
          <a:lstStyle/>
          <a:p>
            <a:r>
              <a:rPr lang="zh-CN" altLang="en-US" dirty="0" smtClean="0"/>
              <a:t>样本：数据集（记录的集合），如一堆西瓜，每条记录是关于一个事件或对象的描述，称为一个示例（</a:t>
            </a:r>
            <a:r>
              <a:rPr lang="en-US" altLang="zh-CN" dirty="0" smtClean="0"/>
              <a:t>instance</a:t>
            </a:r>
            <a:r>
              <a:rPr lang="zh-CN" altLang="en-US" dirty="0" smtClean="0"/>
              <a:t>），或样本（</a:t>
            </a:r>
            <a:r>
              <a:rPr lang="en-US" altLang="zh-CN" dirty="0" smtClean="0"/>
              <a:t>sample</a:t>
            </a:r>
            <a:r>
              <a:rPr lang="zh-CN" altLang="en-US" dirty="0" smtClean="0"/>
              <a:t>），如每个西瓜</a:t>
            </a:r>
            <a:endParaRPr lang="en-US" altLang="zh-CN" dirty="0" smtClean="0"/>
          </a:p>
          <a:p>
            <a:r>
              <a:rPr lang="en-US" altLang="zh-CN" dirty="0" err="1" smtClean="0"/>
              <a:t>Shuxing</a:t>
            </a:r>
            <a:r>
              <a:rPr lang="en-US" altLang="zh-CN" dirty="0" smtClean="0"/>
              <a:t>:</a:t>
            </a:r>
            <a:r>
              <a:rPr lang="zh-CN" altLang="en-US" dirty="0" smtClean="0"/>
              <a:t>反</a:t>
            </a:r>
            <a:r>
              <a:rPr lang="zh-CN" altLang="en-US" dirty="0" smtClean="0"/>
              <a:t>映事件或对象在某方面的表现或特质的事项，例如西瓜的“色泽”，“根蒂”等</a:t>
            </a:r>
            <a:endParaRPr lang="en-US" altLang="zh-CN" dirty="0" smtClean="0"/>
          </a:p>
          <a:p>
            <a:r>
              <a:rPr lang="zh-CN" altLang="en-US" dirty="0" smtClean="0"/>
              <a:t>属性上的取值，如“青绿”，“乌黑”等称为属性值</a:t>
            </a:r>
            <a:endParaRPr lang="en-US" altLang="zh-CN" dirty="0" smtClean="0"/>
          </a:p>
          <a:p>
            <a:r>
              <a:rPr lang="zh-CN" altLang="en-US" dirty="0" smtClean="0"/>
              <a:t>样本空间：所有属性组成的空间</a:t>
            </a:r>
            <a:endParaRPr lang="en-US" altLang="zh-CN" dirty="0" smtClean="0"/>
          </a:p>
          <a:p>
            <a:r>
              <a:rPr lang="zh-CN" altLang="en-US" dirty="0" smtClean="0"/>
              <a:t>如果把属性作为坐标轴，则组成一个描述事件或对象的多维空间（维数由属性的个数决定），每个事件或对象都可以在空间中找到自己的坐标位置</a:t>
            </a:r>
            <a:endParaRPr lang="en-US" altLang="zh-CN" dirty="0" smtClean="0"/>
          </a:p>
          <a:p>
            <a:r>
              <a:rPr lang="zh-CN" altLang="en-US" dirty="0" smtClean="0"/>
              <a:t>特征向量：由于样本空间中每个点对应一个坐标向量，每个示例</a:t>
            </a:r>
            <a:r>
              <a:rPr lang="en-US" altLang="zh-CN" dirty="0" smtClean="0"/>
              <a:t>/</a:t>
            </a:r>
            <a:r>
              <a:rPr lang="zh-CN" altLang="en-US" dirty="0" smtClean="0"/>
              <a:t>样本称为一个“特征向量”</a:t>
            </a:r>
            <a:endParaRPr lang="en-US" altLang="zh-CN" dirty="0" smtClean="0"/>
          </a:p>
          <a:p>
            <a:endParaRPr lang="zh-CN" altLang="en-US" dirty="0"/>
          </a:p>
        </p:txBody>
      </p:sp>
    </p:spTree>
    <p:extLst>
      <p:ext uri="{BB962C8B-B14F-4D97-AF65-F5344CB8AC3E}">
        <p14:creationId xmlns:p14="http://schemas.microsoft.com/office/powerpoint/2010/main" xmlns="" val="3175898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735724" y="2194561"/>
                <a:ext cx="10770476" cy="1771566"/>
              </a:xfrm>
            </p:spPr>
            <p:txBody>
              <a:bodyPr/>
              <a:lstStyle/>
              <a:p>
                <a:r>
                  <a:rPr lang="zh-CN" altLang="en-US" dirty="0" smtClean="0"/>
                  <a:t>令</a:t>
                </a:r>
                <a:r>
                  <a:rPr lang="en-US" altLang="zh-CN" dirty="0" smtClean="0"/>
                  <a:t>D={x</a:t>
                </a:r>
                <a:r>
                  <a:rPr lang="en-US" altLang="zh-CN" baseline="-25000" dirty="0" smtClean="0"/>
                  <a:t>1</a:t>
                </a:r>
                <a:r>
                  <a:rPr lang="en-US" altLang="zh-CN" dirty="0" smtClean="0"/>
                  <a:t>,x</a:t>
                </a:r>
                <a:r>
                  <a:rPr lang="en-US" altLang="zh-CN" baseline="-25000" dirty="0" smtClean="0"/>
                  <a:t>2</a:t>
                </a:r>
                <a:r>
                  <a:rPr lang="en-US" altLang="zh-CN" dirty="0" smtClean="0"/>
                  <a:t>…x</a:t>
                </a:r>
                <a:r>
                  <a:rPr lang="en-US" altLang="zh-CN" baseline="-25000" dirty="0" smtClean="0"/>
                  <a:t>m</a:t>
                </a:r>
                <a:r>
                  <a:rPr lang="en-US" altLang="zh-CN" dirty="0" smtClean="0"/>
                  <a:t>}</a:t>
                </a:r>
                <a:r>
                  <a:rPr lang="zh-CN" altLang="en-US" dirty="0" smtClean="0"/>
                  <a:t>表示包含</a:t>
                </a:r>
                <a:r>
                  <a:rPr lang="en-US" altLang="zh-CN" dirty="0" smtClean="0"/>
                  <a:t>m</a:t>
                </a:r>
                <a:r>
                  <a:rPr lang="zh-CN" altLang="en-US" dirty="0" smtClean="0"/>
                  <a:t>个示例</a:t>
                </a:r>
                <a:r>
                  <a:rPr lang="en-US" altLang="zh-CN" dirty="0" smtClean="0"/>
                  <a:t>/</a:t>
                </a:r>
                <a:r>
                  <a:rPr lang="zh-CN" altLang="en-US" dirty="0" smtClean="0"/>
                  <a:t>样本的数据集</a:t>
                </a:r>
                <a:endParaRPr lang="en-US" altLang="zh-CN" dirty="0" smtClean="0"/>
              </a:p>
              <a:p>
                <a:r>
                  <a:rPr lang="zh-CN" altLang="en-US" dirty="0" smtClean="0"/>
                  <a:t>（特征）向量：每个示例由</a:t>
                </a:r>
                <a:r>
                  <a:rPr lang="en-US" altLang="zh-CN" dirty="0" smtClean="0"/>
                  <a:t>d</a:t>
                </a:r>
                <a:r>
                  <a:rPr lang="zh-CN" altLang="en-US" dirty="0" smtClean="0"/>
                  <a:t>个属性描述，则每个示例</a:t>
                </a:r>
                <a:r>
                  <a:rPr lang="en-US" altLang="zh-CN" dirty="0" smtClean="0"/>
                  <a:t>x</a:t>
                </a:r>
                <a:r>
                  <a:rPr lang="en-US" altLang="zh-CN" baseline="-25000" dirty="0" smtClean="0"/>
                  <a:t>i</a:t>
                </a:r>
                <a:r>
                  <a:rPr lang="en-US" altLang="zh-CN" dirty="0" smtClean="0"/>
                  <a:t>=(x</a:t>
                </a:r>
                <a:r>
                  <a:rPr lang="en-US" altLang="zh-CN" baseline="-25000" dirty="0" smtClean="0"/>
                  <a:t>i1</a:t>
                </a:r>
                <a:r>
                  <a:rPr lang="en-US" altLang="zh-CN" dirty="0" smtClean="0"/>
                  <a:t>,x</a:t>
                </a:r>
                <a:r>
                  <a:rPr lang="en-US" altLang="zh-CN" baseline="-25000" dirty="0" smtClean="0"/>
                  <a:t>i2</a:t>
                </a:r>
                <a:r>
                  <a:rPr lang="en-US" altLang="zh-CN" dirty="0" smtClean="0"/>
                  <a:t>..x</a:t>
                </a:r>
                <a:r>
                  <a:rPr lang="en-US" altLang="zh-CN" baseline="-25000" dirty="0" smtClean="0"/>
                  <a:t>id</a:t>
                </a:r>
                <a:r>
                  <a:rPr lang="en-US" altLang="zh-CN" dirty="0" smtClean="0"/>
                  <a:t>)</a:t>
                </a:r>
                <a:r>
                  <a:rPr lang="zh-CN" altLang="en-US" dirty="0" smtClean="0"/>
                  <a:t>是</a:t>
                </a:r>
                <a:r>
                  <a:rPr lang="en-US" altLang="zh-CN" dirty="0" smtClean="0"/>
                  <a:t>d</a:t>
                </a:r>
                <a:r>
                  <a:rPr lang="zh-CN" altLang="en-US" dirty="0" smtClean="0"/>
                  <a:t>维样本空间</a:t>
                </a:r>
                <a:r>
                  <a:rPr lang="el-GR" altLang="zh-CN" dirty="0" smtClean="0"/>
                  <a:t>Χ</a:t>
                </a:r>
                <a:r>
                  <a:rPr lang="zh-CN" altLang="en-US" dirty="0" smtClean="0"/>
                  <a:t>中的一个向量，</a:t>
                </a:r>
                <a:r>
                  <a:rPr lang="en-US" altLang="zh-CN" dirty="0"/>
                  <a:t> x</a:t>
                </a:r>
                <a:r>
                  <a:rPr lang="en-US" altLang="zh-CN" baseline="-25000" dirty="0"/>
                  <a:t>i </a:t>
                </a:r>
                <a14:m>
                  <m:oMath xmlns:m="http://schemas.openxmlformats.org/officeDocument/2006/math">
                    <m:r>
                      <a:rPr lang="en-US" altLang="zh-CN" dirty="0" smtClean="0">
                        <a:latin typeface="Cambria Math" panose="02040503050406030204" pitchFamily="18" charset="0"/>
                      </a:rPr>
                      <m:t>∈</m:t>
                    </m:r>
                  </m:oMath>
                </a14:m>
                <a:r>
                  <a:rPr lang="el-GR" altLang="zh-CN" dirty="0"/>
                  <a:t> </a:t>
                </a:r>
                <a:r>
                  <a:rPr lang="el-GR" altLang="zh-CN" dirty="0" smtClean="0"/>
                  <a:t>Χ</a:t>
                </a:r>
                <a:r>
                  <a:rPr lang="en-US" altLang="zh-CN" dirty="0" smtClean="0"/>
                  <a:t>,</a:t>
                </a:r>
                <a:r>
                  <a:rPr lang="zh-CN" altLang="en-US" dirty="0" smtClean="0"/>
                  <a:t>其中</a:t>
                </a:r>
                <a:r>
                  <a:rPr lang="en-US" altLang="zh-CN" dirty="0" smtClean="0"/>
                  <a:t>x</a:t>
                </a:r>
                <a:r>
                  <a:rPr lang="en-US" altLang="zh-CN" baseline="-25000" dirty="0" smtClean="0"/>
                  <a:t>ij</a:t>
                </a:r>
                <a:r>
                  <a:rPr lang="zh-CN" altLang="en-US" dirty="0" smtClean="0"/>
                  <a:t>是</a:t>
                </a:r>
                <a:r>
                  <a:rPr lang="en-US" altLang="zh-CN" dirty="0" smtClean="0"/>
                  <a:t>x</a:t>
                </a:r>
                <a:r>
                  <a:rPr lang="en-US" altLang="zh-CN" baseline="-25000" dirty="0" smtClean="0"/>
                  <a:t>i</a:t>
                </a:r>
                <a:r>
                  <a:rPr lang="zh-CN" altLang="en-US" dirty="0" smtClean="0"/>
                  <a:t>在第</a:t>
                </a:r>
                <a:r>
                  <a:rPr lang="en-US" altLang="zh-CN" dirty="0" smtClean="0"/>
                  <a:t>j</a:t>
                </a:r>
                <a:r>
                  <a:rPr lang="zh-CN" altLang="en-US" dirty="0" smtClean="0"/>
                  <a:t>个属性上的取值</a:t>
                </a:r>
                <a:endParaRPr lang="en-US" altLang="zh-CN" dirty="0" smtClean="0"/>
              </a:p>
              <a:p>
                <a:r>
                  <a:rPr lang="zh-CN" altLang="en-US" dirty="0" smtClean="0"/>
                  <a:t>维数：</a:t>
                </a:r>
                <a:r>
                  <a:rPr lang="en-US" altLang="zh-CN" dirty="0" smtClean="0"/>
                  <a:t>d</a:t>
                </a:r>
                <a:r>
                  <a:rPr lang="zh-CN" altLang="en-US" dirty="0" smtClean="0"/>
                  <a:t>称为样本</a:t>
                </a:r>
                <a:r>
                  <a:rPr lang="en-US" altLang="zh-CN" dirty="0"/>
                  <a:t>x</a:t>
                </a:r>
                <a:r>
                  <a:rPr lang="en-US" altLang="zh-CN" baseline="-25000" dirty="0"/>
                  <a:t>i</a:t>
                </a:r>
                <a:r>
                  <a:rPr lang="zh-CN" altLang="en-US" dirty="0" smtClean="0"/>
                  <a:t>的维数（</a:t>
                </a:r>
                <a:r>
                  <a:rPr lang="en-US" altLang="zh-CN" dirty="0" smtClean="0"/>
                  <a:t>dimensionality</a:t>
                </a:r>
                <a:r>
                  <a:rPr lang="zh-CN" altLang="en-US" dirty="0" smtClean="0"/>
                  <a:t>）</a:t>
                </a:r>
                <a:endParaRPr lang="en-US" altLang="zh-CN" dirty="0" smtClean="0"/>
              </a:p>
              <a:p>
                <a:endParaRPr lang="en-US" altLang="zh-CN" dirty="0" smtClean="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35724" y="2194561"/>
                <a:ext cx="10770476" cy="1771566"/>
              </a:xfrm>
              <a:blipFill>
                <a:blip r:embed="rId2" cstate="print"/>
                <a:stretch>
                  <a:fillRect l="-679" t="-5155" r="-170"/>
                </a:stretch>
              </a:blipFill>
            </p:spPr>
            <p:txBody>
              <a:bodyPr/>
              <a:lstStyle/>
              <a:p>
                <a:r>
                  <a:rPr lang="zh-CN" altLang="en-US">
                    <a:noFill/>
                  </a:rPr>
                  <a:t> </a:t>
                </a:r>
              </a:p>
            </p:txBody>
          </p:sp>
        </mc:Fallback>
      </mc:AlternateContent>
      <p:sp>
        <p:nvSpPr>
          <p:cNvPr id="4" name="文本框 3"/>
          <p:cNvSpPr txBox="1"/>
          <p:nvPr/>
        </p:nvSpPr>
        <p:spPr>
          <a:xfrm>
            <a:off x="3206541" y="4211115"/>
            <a:ext cx="2122697" cy="1569660"/>
          </a:xfrm>
          <a:prstGeom prst="rect">
            <a:avLst/>
          </a:prstGeom>
          <a:noFill/>
        </p:spPr>
        <p:txBody>
          <a:bodyPr wrap="none" rtlCol="0">
            <a:spAutoFit/>
          </a:bodyPr>
          <a:lstStyle/>
          <a:p>
            <a:r>
              <a:rPr lang="en-US" altLang="zh-CN" sz="2400" dirty="0" smtClean="0"/>
              <a:t>X</a:t>
            </a:r>
            <a:r>
              <a:rPr lang="en-US" altLang="zh-CN" sz="2400" baseline="-25000" dirty="0" smtClean="0"/>
              <a:t>11</a:t>
            </a:r>
            <a:r>
              <a:rPr lang="en-US" altLang="zh-CN" sz="2400" dirty="0"/>
              <a:t>,</a:t>
            </a:r>
            <a:r>
              <a:rPr lang="en-US" altLang="zh-CN" sz="2400" dirty="0" smtClean="0"/>
              <a:t>x</a:t>
            </a:r>
            <a:r>
              <a:rPr lang="en-US" altLang="zh-CN" sz="2400" baseline="-25000" dirty="0" smtClean="0"/>
              <a:t>12</a:t>
            </a:r>
            <a:r>
              <a:rPr lang="en-US" altLang="zh-CN" sz="2400" dirty="0" smtClean="0"/>
              <a:t>,....x</a:t>
            </a:r>
            <a:r>
              <a:rPr lang="en-US" altLang="zh-CN" sz="2400" baseline="-25000" dirty="0" smtClean="0"/>
              <a:t>1d</a:t>
            </a:r>
          </a:p>
          <a:p>
            <a:r>
              <a:rPr lang="en-US" altLang="zh-CN" sz="2400" dirty="0" smtClean="0"/>
              <a:t>X</a:t>
            </a:r>
            <a:r>
              <a:rPr lang="en-US" altLang="zh-CN" sz="2400" baseline="-25000" dirty="0" smtClean="0"/>
              <a:t>21</a:t>
            </a:r>
            <a:r>
              <a:rPr lang="en-US" altLang="zh-CN" sz="2400" dirty="0" smtClean="0"/>
              <a:t>,x</a:t>
            </a:r>
            <a:r>
              <a:rPr lang="en-US" altLang="zh-CN" sz="2400" baseline="-25000" dirty="0" smtClean="0"/>
              <a:t>22</a:t>
            </a:r>
            <a:r>
              <a:rPr lang="en-US" altLang="zh-CN" sz="2400" dirty="0"/>
              <a:t>,....</a:t>
            </a:r>
            <a:r>
              <a:rPr lang="en-US" altLang="zh-CN" sz="2400" dirty="0" smtClean="0"/>
              <a:t>x</a:t>
            </a:r>
            <a:r>
              <a:rPr lang="en-US" altLang="zh-CN" sz="2400" baseline="-25000" dirty="0" smtClean="0"/>
              <a:t>2d</a:t>
            </a:r>
            <a:endParaRPr lang="en-US" altLang="zh-CN" sz="2400" baseline="-25000" dirty="0"/>
          </a:p>
          <a:p>
            <a:r>
              <a:rPr lang="en-US" altLang="zh-CN" sz="2400" dirty="0" smtClean="0"/>
              <a:t>….</a:t>
            </a:r>
          </a:p>
          <a:p>
            <a:r>
              <a:rPr lang="en-US" altLang="zh-CN" sz="2400" dirty="0" smtClean="0"/>
              <a:t>X</a:t>
            </a:r>
            <a:r>
              <a:rPr lang="en-US" altLang="zh-CN" sz="2400" baseline="-25000" dirty="0" smtClean="0"/>
              <a:t>m1</a:t>
            </a:r>
            <a:r>
              <a:rPr lang="en-US" altLang="zh-CN" sz="2400" dirty="0" smtClean="0"/>
              <a:t>,x</a:t>
            </a:r>
            <a:r>
              <a:rPr lang="en-US" altLang="zh-CN" sz="2400" baseline="-25000" dirty="0" smtClean="0"/>
              <a:t>m2</a:t>
            </a:r>
            <a:r>
              <a:rPr lang="en-US" altLang="zh-CN" sz="2400" dirty="0"/>
              <a:t>,....</a:t>
            </a:r>
            <a:r>
              <a:rPr lang="en-US" altLang="zh-CN" sz="2400" dirty="0" err="1" smtClean="0"/>
              <a:t>x</a:t>
            </a:r>
            <a:r>
              <a:rPr lang="en-US" altLang="zh-CN" sz="2400" baseline="-25000" dirty="0" err="1" smtClean="0"/>
              <a:t>md</a:t>
            </a:r>
            <a:endParaRPr lang="en-US" altLang="zh-CN" sz="2400" baseline="-25000" dirty="0"/>
          </a:p>
        </p:txBody>
      </p:sp>
      <p:sp>
        <p:nvSpPr>
          <p:cNvPr id="5" name="左中括号 4"/>
          <p:cNvSpPr/>
          <p:nvPr/>
        </p:nvSpPr>
        <p:spPr>
          <a:xfrm>
            <a:off x="2732689" y="4381047"/>
            <a:ext cx="321451" cy="1273519"/>
          </a:xfrm>
          <a:prstGeom prst="leftBracket">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中括号 5"/>
          <p:cNvSpPr/>
          <p:nvPr/>
        </p:nvSpPr>
        <p:spPr>
          <a:xfrm flipH="1">
            <a:off x="5289397" y="4381047"/>
            <a:ext cx="375679" cy="1273519"/>
          </a:xfrm>
          <a:prstGeom prst="leftBracket">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 name="直接箭头连接符 7"/>
          <p:cNvCxnSpPr>
            <a:endCxn id="11" idx="3"/>
          </p:cNvCxnSpPr>
          <p:nvPr/>
        </p:nvCxnSpPr>
        <p:spPr>
          <a:xfrm flipH="1">
            <a:off x="5094031" y="3943137"/>
            <a:ext cx="1401362" cy="50398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3206541" y="4206622"/>
            <a:ext cx="1887490" cy="48099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680068" y="6304822"/>
            <a:ext cx="1107996" cy="369332"/>
          </a:xfrm>
          <a:prstGeom prst="rect">
            <a:avLst/>
          </a:prstGeom>
          <a:noFill/>
        </p:spPr>
        <p:txBody>
          <a:bodyPr wrap="none" rtlCol="0">
            <a:spAutoFit/>
          </a:bodyPr>
          <a:lstStyle/>
          <a:p>
            <a:r>
              <a:rPr lang="zh-CN" altLang="en-US" dirty="0" smtClean="0"/>
              <a:t>向量空间</a:t>
            </a:r>
            <a:endParaRPr lang="zh-CN" altLang="en-US" dirty="0"/>
          </a:p>
        </p:txBody>
      </p:sp>
      <p:sp>
        <p:nvSpPr>
          <p:cNvPr id="15" name="椭圆 14"/>
          <p:cNvSpPr/>
          <p:nvPr/>
        </p:nvSpPr>
        <p:spPr>
          <a:xfrm>
            <a:off x="2816771" y="4056993"/>
            <a:ext cx="2680139" cy="2017986"/>
          </a:xfrm>
          <a:prstGeom prst="ellipse">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nvCxnSpPr>
        <p:spPr>
          <a:xfrm flipH="1" flipV="1">
            <a:off x="4719145" y="5780775"/>
            <a:ext cx="2091558" cy="76717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553200" y="3958378"/>
            <a:ext cx="3063659" cy="369332"/>
          </a:xfrm>
          <a:prstGeom prst="rect">
            <a:avLst/>
          </a:prstGeom>
          <a:noFill/>
        </p:spPr>
        <p:txBody>
          <a:bodyPr wrap="none" rtlCol="0">
            <a:spAutoFit/>
          </a:bodyPr>
          <a:lstStyle/>
          <a:p>
            <a:r>
              <a:rPr lang="zh-CN" altLang="en-US" dirty="0" smtClean="0"/>
              <a:t>特征向量</a:t>
            </a:r>
            <a:r>
              <a:rPr lang="en-US" altLang="zh-CN" dirty="0" smtClean="0"/>
              <a:t>x</a:t>
            </a:r>
            <a:r>
              <a:rPr lang="en-US" altLang="zh-CN" baseline="-25000" dirty="0" smtClean="0"/>
              <a:t>1</a:t>
            </a:r>
            <a:r>
              <a:rPr lang="zh-CN" altLang="en-US" dirty="0" smtClean="0"/>
              <a:t>：一个示例</a:t>
            </a:r>
            <a:r>
              <a:rPr lang="en-US" altLang="zh-CN" dirty="0" smtClean="0"/>
              <a:t>/</a:t>
            </a:r>
            <a:r>
              <a:rPr lang="zh-CN" altLang="en-US" dirty="0" smtClean="0"/>
              <a:t>样本</a:t>
            </a:r>
            <a:endParaRPr lang="zh-CN" altLang="en-US" dirty="0"/>
          </a:p>
        </p:txBody>
      </p:sp>
      <p:sp>
        <p:nvSpPr>
          <p:cNvPr id="19" name="圆角矩形 18"/>
          <p:cNvSpPr/>
          <p:nvPr/>
        </p:nvSpPr>
        <p:spPr>
          <a:xfrm>
            <a:off x="4540056" y="4687614"/>
            <a:ext cx="581175" cy="48099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flipH="1">
            <a:off x="4964395" y="4979720"/>
            <a:ext cx="1846308"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686210" y="4788764"/>
            <a:ext cx="2087431" cy="369332"/>
          </a:xfrm>
          <a:prstGeom prst="rect">
            <a:avLst/>
          </a:prstGeom>
          <a:noFill/>
        </p:spPr>
        <p:txBody>
          <a:bodyPr wrap="none" rtlCol="0">
            <a:spAutoFit/>
          </a:bodyPr>
          <a:lstStyle/>
          <a:p>
            <a:r>
              <a:rPr lang="zh-CN" altLang="en-US" dirty="0"/>
              <a:t>向量</a:t>
            </a:r>
            <a:r>
              <a:rPr lang="en-US" altLang="zh-CN" dirty="0" smtClean="0"/>
              <a:t>2</a:t>
            </a:r>
            <a:r>
              <a:rPr lang="zh-CN" altLang="en-US" dirty="0" smtClean="0"/>
              <a:t>的第</a:t>
            </a:r>
            <a:r>
              <a:rPr lang="en-US" altLang="zh-CN" dirty="0" smtClean="0"/>
              <a:t>d</a:t>
            </a:r>
            <a:r>
              <a:rPr lang="zh-CN" altLang="en-US" dirty="0" smtClean="0"/>
              <a:t>维属性</a:t>
            </a:r>
            <a:endParaRPr lang="zh-CN" altLang="en-US" dirty="0"/>
          </a:p>
        </p:txBody>
      </p:sp>
    </p:spTree>
    <p:extLst>
      <p:ext uri="{BB962C8B-B14F-4D97-AF65-F5344CB8AC3E}">
        <p14:creationId xmlns:p14="http://schemas.microsoft.com/office/powerpoint/2010/main" xmlns="" val="67686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animBg="1"/>
      <p:bldP spid="18" grpId="0"/>
      <p:bldP spid="19"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2380060" y="328181"/>
            <a:ext cx="7429499" cy="1478570"/>
          </a:xfrm>
        </p:spPr>
        <p:txBody>
          <a:bodyPr/>
          <a:lstStyle/>
          <a:p>
            <a:r>
              <a:rPr lang="zh-CN" altLang="en-US" b="1"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什么是机器学习</a:t>
            </a:r>
          </a:p>
        </p:txBody>
      </p:sp>
      <p:sp>
        <p:nvSpPr>
          <p:cNvPr id="7171" name="内容占位符 2"/>
          <p:cNvSpPr>
            <a:spLocks noGrp="1"/>
          </p:cNvSpPr>
          <p:nvPr>
            <p:ph idx="1"/>
          </p:nvPr>
        </p:nvSpPr>
        <p:spPr>
          <a:xfrm>
            <a:off x="598811" y="1408559"/>
            <a:ext cx="11061812" cy="2516077"/>
          </a:xfrm>
        </p:spPr>
        <p:txBody>
          <a:bodyPr>
            <a:normAutofit/>
          </a:bodyPr>
          <a:lstStyle/>
          <a:p>
            <a:r>
              <a:rPr lang="zh-CN" altLang="en-US" dirty="0" smtClean="0">
                <a:latin typeface="楷体" panose="02010609060101010101" pitchFamily="49" charset="-122"/>
                <a:ea typeface="楷体" panose="02010609060101010101" pitchFamily="49" charset="-122"/>
              </a:rPr>
              <a:t>是寻找一种对自然</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人工主题、现象或活动可</a:t>
            </a:r>
            <a:r>
              <a:rPr lang="zh-CN" altLang="en-US" dirty="0" smtClean="0">
                <a:solidFill>
                  <a:srgbClr val="FF0000"/>
                </a:solidFill>
                <a:latin typeface="楷体" panose="02010609060101010101" pitchFamily="49" charset="-122"/>
                <a:ea typeface="楷体" panose="02010609060101010101" pitchFamily="49" charset="-122"/>
              </a:rPr>
              <a:t>预测</a:t>
            </a:r>
            <a:r>
              <a:rPr lang="zh-CN" altLang="en-US" dirty="0" smtClean="0">
                <a:latin typeface="楷体" panose="02010609060101010101" pitchFamily="49" charset="-122"/>
                <a:ea typeface="楷体" panose="02010609060101010101" pitchFamily="49" charset="-122"/>
              </a:rPr>
              <a:t>且</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或</a:t>
            </a:r>
            <a:r>
              <a:rPr lang="zh-CN" altLang="en-US" dirty="0" smtClean="0">
                <a:solidFill>
                  <a:srgbClr val="FF0000"/>
                </a:solidFill>
                <a:latin typeface="楷体" panose="02010609060101010101" pitchFamily="49" charset="-122"/>
                <a:ea typeface="楷体" panose="02010609060101010101" pitchFamily="49" charset="-122"/>
              </a:rPr>
              <a:t>可执行</a:t>
            </a:r>
            <a:r>
              <a:rPr lang="zh-CN" altLang="en-US" dirty="0" smtClean="0">
                <a:latin typeface="楷体" panose="02010609060101010101" pitchFamily="49" charset="-122"/>
                <a:ea typeface="楷体" panose="02010609060101010101" pitchFamily="49" charset="-122"/>
              </a:rPr>
              <a:t>的</a:t>
            </a:r>
            <a:r>
              <a:rPr lang="zh-CN" altLang="en-US" dirty="0" smtClean="0">
                <a:solidFill>
                  <a:srgbClr val="FF0000"/>
                </a:solidFill>
                <a:latin typeface="楷体" panose="02010609060101010101" pitchFamily="49" charset="-122"/>
                <a:ea typeface="楷体" panose="02010609060101010101" pitchFamily="49" charset="-122"/>
              </a:rPr>
              <a:t>机器理解</a:t>
            </a:r>
            <a:r>
              <a:rPr lang="zh-CN" altLang="en-US" dirty="0" smtClean="0">
                <a:latin typeface="楷体" panose="02010609060101010101" pitchFamily="49" charset="-122"/>
                <a:ea typeface="楷体" panose="02010609060101010101" pitchFamily="49" charset="-122"/>
              </a:rPr>
              <a:t>方法</a:t>
            </a:r>
            <a:endParaRPr lang="en-US" altLang="zh-CN" dirty="0" smtClean="0">
              <a:latin typeface="楷体" panose="02010609060101010101" pitchFamily="49" charset="-122"/>
              <a:ea typeface="楷体" panose="02010609060101010101" pitchFamily="49" charset="-122"/>
            </a:endParaRPr>
          </a:p>
          <a:p>
            <a:r>
              <a:rPr lang="en-US" altLang="zh-CN" b="1" dirty="0">
                <a:latin typeface="Times New Roman" panose="02020603050405020304" pitchFamily="18" charset="0"/>
                <a:ea typeface="华文楷体" panose="02010600040101010101" pitchFamily="2" charset="-122"/>
              </a:rPr>
              <a:t> </a:t>
            </a:r>
            <a:r>
              <a:rPr lang="zh-CN" altLang="en-US" b="1" dirty="0">
                <a:latin typeface="Times New Roman" panose="02020603050405020304" pitchFamily="18" charset="0"/>
                <a:ea typeface="华文楷体" panose="02010600040101010101" pitchFamily="2" charset="-122"/>
              </a:rPr>
              <a:t>机器学习是人工智能的主要核心研究领域</a:t>
            </a:r>
            <a:r>
              <a:rPr lang="zh-CN" altLang="en-US" b="1" dirty="0" smtClean="0">
                <a:latin typeface="Times New Roman" panose="02020603050405020304" pitchFamily="18" charset="0"/>
                <a:ea typeface="华文楷体" panose="02010600040101010101" pitchFamily="2" charset="-122"/>
              </a:rPr>
              <a:t>之一</a:t>
            </a:r>
            <a:r>
              <a:rPr lang="en-US" altLang="zh-CN" b="1" dirty="0">
                <a:latin typeface="Times New Roman" panose="02020603050405020304" pitchFamily="18" charset="0"/>
                <a:ea typeface="华文楷体" panose="02010600040101010101" pitchFamily="2" charset="-122"/>
              </a:rPr>
              <a:t>, </a:t>
            </a:r>
            <a:r>
              <a:rPr lang="zh-CN" altLang="en-US" b="1" dirty="0">
                <a:latin typeface="Times New Roman" panose="02020603050405020304" pitchFamily="18" charset="0"/>
                <a:ea typeface="华文楷体" panose="02010600040101010101" pitchFamily="2" charset="-122"/>
              </a:rPr>
              <a:t>也是现代智能系统的关键环节和瓶颈。</a:t>
            </a:r>
          </a:p>
          <a:p>
            <a:endParaRPr lang="en-US" altLang="zh-CN" dirty="0" smtClean="0">
              <a:latin typeface="楷体" panose="02010609060101010101" pitchFamily="49" charset="-122"/>
              <a:ea typeface="楷体" panose="02010609060101010101" pitchFamily="49" charset="-122"/>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pPr>
              <a:defRPr/>
            </a:pPr>
            <a:fld id="{FCE49A79-A4F0-489D-B440-585600AB1C75}" type="slidenum">
              <a:rPr lang="zh-CN" altLang="en-US" smtClean="0"/>
              <a:pPr>
                <a:defRPr/>
              </a:pPr>
              <a:t>2</a:t>
            </a:fld>
            <a:endParaRPr lang="zh-CN" altLang="en-US"/>
          </a:p>
        </p:txBody>
      </p:sp>
      <p:pic>
        <p:nvPicPr>
          <p:cNvPr id="7172" name="Picture 2"/>
          <p:cNvPicPr>
            <a:picLocks noChangeAspect="1" noChangeArrowheads="1"/>
          </p:cNvPicPr>
          <p:nvPr/>
        </p:nvPicPr>
        <p:blipFill>
          <a:blip r:embed="rId3" cstate="print"/>
          <a:srcRect/>
          <a:stretch>
            <a:fillRect/>
          </a:stretch>
        </p:blipFill>
        <p:spPr bwMode="auto">
          <a:xfrm>
            <a:off x="2742009" y="2887130"/>
            <a:ext cx="6705600" cy="3714750"/>
          </a:xfrm>
          <a:prstGeom prst="rect">
            <a:avLst/>
          </a:prstGeom>
          <a:noFill/>
          <a:ln w="9525">
            <a:noFill/>
            <a:miter lim="800000"/>
            <a:headEnd/>
            <a:tailEnd/>
          </a:ln>
        </p:spPr>
      </p:pic>
    </p:spTree>
    <p:extLst>
      <p:ext uri="{BB962C8B-B14F-4D97-AF65-F5344CB8AC3E}">
        <p14:creationId xmlns:p14="http://schemas.microsoft.com/office/powerpoint/2010/main" xmlns="" val="7288066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学习</a:t>
            </a:r>
            <a:r>
              <a:rPr lang="en-US" altLang="zh-CN" dirty="0" smtClean="0"/>
              <a:t>/</a:t>
            </a:r>
            <a:r>
              <a:rPr lang="zh-CN" altLang="en-US" dirty="0" smtClean="0"/>
              <a:t>训练：从数据中学得模型的过程，该过程通过执行某个算法来完成</a:t>
            </a:r>
            <a:endParaRPr lang="en-US" altLang="zh-CN" dirty="0" smtClean="0"/>
          </a:p>
          <a:p>
            <a:r>
              <a:rPr lang="zh-CN" altLang="en-US" dirty="0" smtClean="0"/>
              <a:t>训练样本：训练过程中使用的数据中，每个样本称为训练样本</a:t>
            </a:r>
            <a:endParaRPr lang="en-US" altLang="zh-CN" dirty="0" smtClean="0"/>
          </a:p>
          <a:p>
            <a:r>
              <a:rPr lang="zh-CN" altLang="en-US" dirty="0" smtClean="0"/>
              <a:t>训练集：训练样本组成的集合</a:t>
            </a:r>
            <a:endParaRPr lang="en-US" altLang="zh-CN" dirty="0" smtClean="0"/>
          </a:p>
          <a:p>
            <a:r>
              <a:rPr lang="zh-CN" altLang="en-US" dirty="0" smtClean="0"/>
              <a:t>假设：学得模型对应了关于数据的某种潜在的规律，亦称假设</a:t>
            </a:r>
            <a:endParaRPr lang="en-US" altLang="zh-CN" dirty="0" smtClean="0"/>
          </a:p>
          <a:p>
            <a:r>
              <a:rPr lang="zh-CN" altLang="en-US" dirty="0" smtClean="0"/>
              <a:t>真相：这种潜在规律自身，称为“真相”或“真实”</a:t>
            </a:r>
            <a:endParaRPr lang="en-US" altLang="zh-CN" dirty="0" smtClean="0"/>
          </a:p>
          <a:p>
            <a:r>
              <a:rPr lang="zh-CN" altLang="en-US" dirty="0" smtClean="0"/>
              <a:t>学习过程就是为了找出或逼近真相</a:t>
            </a:r>
            <a:endParaRPr lang="en-US" altLang="zh-CN" dirty="0" smtClean="0"/>
          </a:p>
          <a:p>
            <a:r>
              <a:rPr lang="zh-CN" altLang="en-US" dirty="0"/>
              <a:t>学习</a:t>
            </a:r>
            <a:r>
              <a:rPr lang="zh-CN" altLang="en-US" dirty="0" smtClean="0"/>
              <a:t>器：模型也称为学习器，可看作学习算法在给定数据或参数空间上的实例化</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xmlns="" val="35149393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p:txBody>
              <a:bodyPr/>
              <a:lstStyle/>
              <a:p>
                <a:r>
                  <a:rPr lang="zh-CN" altLang="en-US" dirty="0" smtClean="0"/>
                  <a:t>标记信息：要建立关于“预测”的模型，需要获得训练样本的“结果”信息，即关于结论的描述，例如</a:t>
                </a:r>
                <a:r>
                  <a:rPr lang="zh-CN" altLang="en-US" dirty="0" smtClean="0">
                    <a:sym typeface="Wingdings" panose="05000000000000000000" pitchFamily="2" charset="2"/>
                  </a:rPr>
                  <a:t>（（色泽</a:t>
                </a:r>
                <a:r>
                  <a:rPr lang="en-US" altLang="zh-CN" dirty="0" smtClean="0">
                    <a:sym typeface="Wingdings" panose="05000000000000000000" pitchFamily="2" charset="2"/>
                  </a:rPr>
                  <a:t>=</a:t>
                </a:r>
                <a:r>
                  <a:rPr lang="zh-CN" altLang="en-US" dirty="0" smtClean="0">
                    <a:sym typeface="Wingdings" panose="05000000000000000000" pitchFamily="2" charset="2"/>
                  </a:rPr>
                  <a:t>青绿，根蒂</a:t>
                </a:r>
                <a:r>
                  <a:rPr lang="en-US" altLang="zh-CN" dirty="0" smtClean="0">
                    <a:sym typeface="Wingdings" panose="05000000000000000000" pitchFamily="2" charset="2"/>
                  </a:rPr>
                  <a:t>=</a:t>
                </a:r>
                <a:r>
                  <a:rPr lang="zh-CN" altLang="en-US" dirty="0" smtClean="0">
                    <a:sym typeface="Wingdings" panose="05000000000000000000" pitchFamily="2" charset="2"/>
                  </a:rPr>
                  <a:t>蜷缩，敲声</a:t>
                </a:r>
                <a:r>
                  <a:rPr lang="en-US" altLang="zh-CN" dirty="0" smtClean="0">
                    <a:sym typeface="Wingdings" panose="05000000000000000000" pitchFamily="2" charset="2"/>
                  </a:rPr>
                  <a:t>=</a:t>
                </a:r>
                <a:r>
                  <a:rPr lang="zh-CN" altLang="en-US" dirty="0" smtClean="0">
                    <a:sym typeface="Wingdings" panose="05000000000000000000" pitchFamily="2" charset="2"/>
                  </a:rPr>
                  <a:t>浊响），好瓜</a:t>
                </a:r>
                <a:r>
                  <a:rPr lang="zh-CN" altLang="en-US" dirty="0" smtClean="0"/>
                  <a:t>），其中“好瓜”称为标记</a:t>
                </a:r>
                <a:endParaRPr lang="en-US" altLang="zh-CN" dirty="0" smtClean="0"/>
              </a:p>
              <a:p>
                <a:r>
                  <a:rPr lang="zh-CN" altLang="en-US" dirty="0"/>
                  <a:t>样</a:t>
                </a:r>
                <a:r>
                  <a:rPr lang="zh-CN" altLang="en-US" dirty="0" smtClean="0"/>
                  <a:t>例：拥有标记信息的示例，用</a:t>
                </a:r>
                <a:r>
                  <a:rPr lang="en-US" altLang="zh-CN" dirty="0" smtClean="0"/>
                  <a:t>(</a:t>
                </a:r>
                <a:r>
                  <a:rPr lang="en-US" altLang="zh-CN" dirty="0" err="1" smtClean="0"/>
                  <a:t>xi,yi</a:t>
                </a:r>
                <a:r>
                  <a:rPr lang="en-US" altLang="zh-CN" dirty="0" smtClean="0"/>
                  <a:t>)</a:t>
                </a:r>
                <a:r>
                  <a:rPr lang="zh-CN" altLang="en-US" dirty="0" smtClean="0"/>
                  <a:t>表示第</a:t>
                </a:r>
                <a:r>
                  <a:rPr lang="en-US" altLang="zh-CN" dirty="0" err="1" smtClean="0"/>
                  <a:t>i</a:t>
                </a:r>
                <a:r>
                  <a:rPr lang="zh-CN" altLang="en-US" dirty="0" smtClean="0"/>
                  <a:t>个样例，其中</a:t>
                </a:r>
                <a:r>
                  <a:rPr lang="en-US" altLang="zh-CN" dirty="0" err="1" smtClean="0"/>
                  <a:t>yi</a:t>
                </a:r>
                <a:r>
                  <a:rPr lang="en-US" altLang="zh-CN" dirty="0"/>
                  <a:t> </a:t>
                </a:r>
                <a14:m>
                  <m:oMath xmlns:m="http://schemas.openxmlformats.org/officeDocument/2006/math">
                    <m:r>
                      <a:rPr lang="en-US" altLang="zh-CN" dirty="0">
                        <a:latin typeface="Cambria Math" panose="02040503050406030204" pitchFamily="18" charset="0"/>
                      </a:rPr>
                      <m:t>∈</m:t>
                    </m:r>
                  </m:oMath>
                </a14:m>
                <a:r>
                  <a:rPr lang="en-US" altLang="zh-CN" dirty="0" smtClean="0"/>
                  <a:t>Y</a:t>
                </a:r>
                <a:r>
                  <a:rPr lang="zh-CN" altLang="en-US" dirty="0" smtClean="0"/>
                  <a:t>是示例</a:t>
                </a:r>
                <a:r>
                  <a:rPr lang="en-US" altLang="zh-CN" dirty="0" smtClean="0"/>
                  <a:t>xi</a:t>
                </a:r>
                <a:r>
                  <a:rPr lang="zh-CN" altLang="en-US" dirty="0" smtClean="0"/>
                  <a:t>的标记，</a:t>
                </a:r>
                <a:r>
                  <a:rPr lang="en-US" altLang="zh-CN" dirty="0" smtClean="0"/>
                  <a:t>Y</a:t>
                </a:r>
                <a:r>
                  <a:rPr lang="zh-CN" altLang="en-US" dirty="0" smtClean="0"/>
                  <a:t>是所有标记的集合，亦称标记空间</a:t>
                </a:r>
                <a:r>
                  <a:rPr lang="en-US" altLang="zh-CN" dirty="0" smtClean="0"/>
                  <a:t>/</a:t>
                </a:r>
                <a:r>
                  <a:rPr lang="zh-CN" altLang="en-US" dirty="0" smtClean="0"/>
                  <a:t>输出空间</a:t>
                </a:r>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676" t="-1970" r="-21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904093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17634" y="2057401"/>
            <a:ext cx="10820400" cy="4024125"/>
          </a:xfrm>
        </p:spPr>
        <p:txBody>
          <a:bodyPr/>
          <a:lstStyle/>
          <a:p>
            <a:r>
              <a:rPr lang="zh-CN" altLang="en-US" smtClean="0"/>
              <a:t>预测（对结论）：</a:t>
            </a:r>
            <a:endParaRPr lang="en-US" altLang="zh-CN" dirty="0" smtClean="0"/>
          </a:p>
          <a:p>
            <a:pPr lvl="1"/>
            <a:r>
              <a:rPr lang="zh-CN" altLang="en-US" dirty="0"/>
              <a:t>离散</a:t>
            </a:r>
            <a:r>
              <a:rPr lang="zh-CN" altLang="en-US" dirty="0" smtClean="0"/>
              <a:t>值：分类，如“好瓜”，“坏瓜”</a:t>
            </a:r>
            <a:endParaRPr lang="en-US" altLang="zh-CN" dirty="0" smtClean="0"/>
          </a:p>
          <a:p>
            <a:pPr lvl="2"/>
            <a:r>
              <a:rPr lang="zh-CN" altLang="en-US" dirty="0" smtClean="0"/>
              <a:t>二分类</a:t>
            </a:r>
            <a:endParaRPr lang="en-US" altLang="zh-CN" dirty="0" smtClean="0"/>
          </a:p>
          <a:p>
            <a:pPr lvl="2"/>
            <a:r>
              <a:rPr lang="zh-CN" altLang="en-US" dirty="0" smtClean="0"/>
              <a:t>多分类</a:t>
            </a:r>
            <a:endParaRPr lang="en-US" altLang="zh-CN" dirty="0" smtClean="0"/>
          </a:p>
          <a:p>
            <a:pPr lvl="1"/>
            <a:r>
              <a:rPr lang="zh-CN" altLang="en-US" dirty="0" smtClean="0"/>
              <a:t>连续值：回归，如成熟度</a:t>
            </a:r>
            <a:r>
              <a:rPr lang="en-US" altLang="zh-CN" dirty="0" smtClean="0"/>
              <a:t>0,95,0.37</a:t>
            </a:r>
          </a:p>
          <a:p>
            <a:r>
              <a:rPr lang="zh-CN" altLang="en-US" dirty="0" smtClean="0"/>
              <a:t>测试：学得模型后，使用模型进行测试的过程</a:t>
            </a:r>
            <a:endParaRPr lang="en-US" altLang="zh-CN" dirty="0" smtClean="0"/>
          </a:p>
          <a:p>
            <a:r>
              <a:rPr lang="zh-CN" altLang="en-US" dirty="0" smtClean="0"/>
              <a:t>测试样本：被预测的样本</a:t>
            </a:r>
            <a:endParaRPr lang="en-US" altLang="zh-CN" dirty="0" smtClean="0"/>
          </a:p>
          <a:p>
            <a:endParaRPr lang="zh-CN"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18346" y="4250942"/>
            <a:ext cx="8089571" cy="273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xmlns="" val="34718365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聚类：将训练集中的西瓜分成若干组，每组为一个簇</a:t>
            </a:r>
            <a:r>
              <a:rPr lang="en-US" altLang="zh-CN" dirty="0" smtClean="0"/>
              <a:t>cluster</a:t>
            </a:r>
            <a:r>
              <a:rPr lang="zh-CN" altLang="en-US" dirty="0" smtClean="0"/>
              <a:t>，这些自动形成的簇可能对应一些潜在的概念划分，如：浅色瓜，深色瓜，甚至本地瓜，外地瓜</a:t>
            </a:r>
            <a:endParaRPr lang="en-US" altLang="zh-CN" dirty="0" smtClean="0"/>
          </a:p>
          <a:p>
            <a:r>
              <a:rPr lang="zh-CN" altLang="en-US" dirty="0" smtClean="0"/>
              <a:t>聚类有助于我们了解数据内在规律，能为更深入的分析数据建立基础</a:t>
            </a:r>
            <a:endParaRPr lang="en-US" altLang="zh-CN" dirty="0" smtClean="0"/>
          </a:p>
          <a:p>
            <a:r>
              <a:rPr lang="zh-CN" altLang="en-US" dirty="0" smtClean="0"/>
              <a:t>聚类中划分形成的概念不是事先设定或知道的，而且学习过程中使用的训练样本通常不用于标记信息</a:t>
            </a:r>
            <a:endParaRPr lang="zh-CN" altLang="en-US" dirty="0"/>
          </a:p>
        </p:txBody>
      </p:sp>
    </p:spTree>
    <p:extLst>
      <p:ext uri="{BB962C8B-B14F-4D97-AF65-F5344CB8AC3E}">
        <p14:creationId xmlns:p14="http://schemas.microsoft.com/office/powerpoint/2010/main" xmlns="" val="19977232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9262625" y="5079445"/>
            <a:ext cx="8420100" cy="1143000"/>
          </a:xfrm>
          <a:extLst/>
        </p:spPr>
        <p:txBody>
          <a:bodyPr/>
          <a:lstStyle/>
          <a:p>
            <a:pPr>
              <a:spcBef>
                <a:spcPct val="20000"/>
              </a:spcBef>
              <a:defRPr/>
            </a:pPr>
            <a:r>
              <a:rPr lang="zh-CN" altLang="en-US" sz="4200" dirty="0">
                <a:solidFill>
                  <a:srgbClr val="CC0000"/>
                </a:solidFill>
                <a:effectLst>
                  <a:outerShdw blurRad="38100" dist="38100" dir="2700000" algn="tl">
                    <a:srgbClr val="C0C0C0"/>
                  </a:outerShdw>
                </a:effectLst>
                <a:latin typeface="华文新魏" pitchFamily="2" charset="-122"/>
                <a:ea typeface="华文新魏" pitchFamily="2" charset="-122"/>
              </a:rPr>
              <a:t>无监督学习</a:t>
            </a:r>
          </a:p>
        </p:txBody>
      </p:sp>
      <p:sp>
        <p:nvSpPr>
          <p:cNvPr id="4" name="Oval 9"/>
          <p:cNvSpPr/>
          <p:nvPr/>
        </p:nvSpPr>
        <p:spPr>
          <a:xfrm>
            <a:off x="8197960" y="3879295"/>
            <a:ext cx="298450" cy="298450"/>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10"/>
          <p:cNvSpPr/>
          <p:nvPr/>
        </p:nvSpPr>
        <p:spPr>
          <a:xfrm>
            <a:off x="8882173" y="3831670"/>
            <a:ext cx="298450" cy="298450"/>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12"/>
          <p:cNvSpPr/>
          <p:nvPr/>
        </p:nvSpPr>
        <p:spPr>
          <a:xfrm>
            <a:off x="8585310" y="4266645"/>
            <a:ext cx="298450" cy="298450"/>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18"/>
          <p:cNvSpPr/>
          <p:nvPr/>
        </p:nvSpPr>
        <p:spPr>
          <a:xfrm>
            <a:off x="8497998" y="3528458"/>
            <a:ext cx="298450" cy="296862"/>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13"/>
          <p:cNvSpPr/>
          <p:nvPr/>
        </p:nvSpPr>
        <p:spPr>
          <a:xfrm>
            <a:off x="10050573" y="3152221"/>
            <a:ext cx="296862" cy="2968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14"/>
          <p:cNvSpPr/>
          <p:nvPr/>
        </p:nvSpPr>
        <p:spPr>
          <a:xfrm>
            <a:off x="10164873" y="2791858"/>
            <a:ext cx="296862" cy="298450"/>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5"/>
          <p:cNvSpPr/>
          <p:nvPr/>
        </p:nvSpPr>
        <p:spPr>
          <a:xfrm>
            <a:off x="10728435" y="2828371"/>
            <a:ext cx="298450" cy="2968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6"/>
          <p:cNvSpPr/>
          <p:nvPr/>
        </p:nvSpPr>
        <p:spPr>
          <a:xfrm>
            <a:off x="10185510" y="2334658"/>
            <a:ext cx="298450" cy="298450"/>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971" name="TextBox 12"/>
          <p:cNvSpPr txBox="1">
            <a:spLocks noChangeArrowheads="1"/>
          </p:cNvSpPr>
          <p:nvPr/>
        </p:nvSpPr>
        <p:spPr bwMode="auto">
          <a:xfrm>
            <a:off x="9472723" y="5211208"/>
            <a:ext cx="3978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r>
              <a:rPr lang="en-US" altLang="zh-CN"/>
              <a:t>x</a:t>
            </a:r>
            <a:r>
              <a:rPr lang="en-US" altLang="zh-CN" baseline="-25000"/>
              <a:t>1</a:t>
            </a:r>
          </a:p>
        </p:txBody>
      </p:sp>
      <p:sp>
        <p:nvSpPr>
          <p:cNvPr id="40972" name="TextBox 13"/>
          <p:cNvSpPr txBox="1">
            <a:spLocks noChangeArrowheads="1"/>
          </p:cNvSpPr>
          <p:nvPr/>
        </p:nvSpPr>
        <p:spPr bwMode="auto">
          <a:xfrm>
            <a:off x="7070835" y="3041095"/>
            <a:ext cx="3978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r>
              <a:rPr lang="en-US" altLang="zh-CN"/>
              <a:t>x</a:t>
            </a:r>
            <a:r>
              <a:rPr lang="en-US" altLang="zh-CN" baseline="-25000"/>
              <a:t>2</a:t>
            </a:r>
          </a:p>
        </p:txBody>
      </p:sp>
      <p:cxnSp>
        <p:nvCxnSpPr>
          <p:cNvPr id="15" name="Straight Arrow Connector 21"/>
          <p:cNvCxnSpPr/>
          <p:nvPr/>
        </p:nvCxnSpPr>
        <p:spPr>
          <a:xfrm flipV="1">
            <a:off x="7747110" y="1858409"/>
            <a:ext cx="0" cy="3487737"/>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22"/>
          <p:cNvCxnSpPr/>
          <p:nvPr/>
        </p:nvCxnSpPr>
        <p:spPr>
          <a:xfrm>
            <a:off x="7556610" y="5079445"/>
            <a:ext cx="3900488"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pic>
        <p:nvPicPr>
          <p:cNvPr id="40975" name="Ink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961423" y="2144158"/>
            <a:ext cx="3295650" cy="2538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Oval 9"/>
          <p:cNvSpPr/>
          <p:nvPr/>
        </p:nvSpPr>
        <p:spPr>
          <a:xfrm>
            <a:off x="2248058" y="3883188"/>
            <a:ext cx="296863" cy="296862"/>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00"/>
              </a:solidFill>
            </a:endParaRPr>
          </a:p>
        </p:txBody>
      </p:sp>
      <p:sp>
        <p:nvSpPr>
          <p:cNvPr id="18" name="Oval 10"/>
          <p:cNvSpPr/>
          <p:nvPr/>
        </p:nvSpPr>
        <p:spPr>
          <a:xfrm>
            <a:off x="2932270" y="3833975"/>
            <a:ext cx="296862" cy="298450"/>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00"/>
              </a:solidFill>
            </a:endParaRPr>
          </a:p>
        </p:txBody>
      </p:sp>
      <p:sp>
        <p:nvSpPr>
          <p:cNvPr id="19" name="Oval 12"/>
          <p:cNvSpPr/>
          <p:nvPr/>
        </p:nvSpPr>
        <p:spPr>
          <a:xfrm>
            <a:off x="2633820" y="4268950"/>
            <a:ext cx="298450" cy="298450"/>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00"/>
              </a:solidFill>
            </a:endParaRPr>
          </a:p>
        </p:txBody>
      </p:sp>
      <p:sp>
        <p:nvSpPr>
          <p:cNvPr id="20" name="Oval 18"/>
          <p:cNvSpPr/>
          <p:nvPr/>
        </p:nvSpPr>
        <p:spPr>
          <a:xfrm>
            <a:off x="2548095" y="3530763"/>
            <a:ext cx="296862" cy="296862"/>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00"/>
              </a:solidFill>
            </a:endParaRPr>
          </a:p>
        </p:txBody>
      </p:sp>
      <p:sp>
        <p:nvSpPr>
          <p:cNvPr id="21" name="Cross 4"/>
          <p:cNvSpPr/>
          <p:nvPr/>
        </p:nvSpPr>
        <p:spPr>
          <a:xfrm rot="2734294">
            <a:off x="4065746" y="3095789"/>
            <a:ext cx="390525" cy="3905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00"/>
              </a:solidFill>
            </a:endParaRPr>
          </a:p>
        </p:txBody>
      </p:sp>
      <p:sp>
        <p:nvSpPr>
          <p:cNvPr id="22" name="Cross 5"/>
          <p:cNvSpPr/>
          <p:nvPr/>
        </p:nvSpPr>
        <p:spPr>
          <a:xfrm rot="2734294">
            <a:off x="4191158" y="2286164"/>
            <a:ext cx="390525" cy="3905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00"/>
              </a:solidFill>
            </a:endParaRPr>
          </a:p>
        </p:txBody>
      </p:sp>
      <p:sp>
        <p:nvSpPr>
          <p:cNvPr id="23" name="Cross 7"/>
          <p:cNvSpPr/>
          <p:nvPr/>
        </p:nvSpPr>
        <p:spPr>
          <a:xfrm rot="2734294">
            <a:off x="4743608" y="2784639"/>
            <a:ext cx="390525" cy="3905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00"/>
              </a:solidFill>
            </a:endParaRPr>
          </a:p>
        </p:txBody>
      </p:sp>
      <p:sp>
        <p:nvSpPr>
          <p:cNvPr id="24" name="Cross 22"/>
          <p:cNvSpPr/>
          <p:nvPr/>
        </p:nvSpPr>
        <p:spPr>
          <a:xfrm rot="2734294">
            <a:off x="4173696" y="2757651"/>
            <a:ext cx="390525" cy="39052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00"/>
              </a:solidFill>
            </a:endParaRPr>
          </a:p>
        </p:txBody>
      </p:sp>
      <p:sp>
        <p:nvSpPr>
          <p:cNvPr id="25" name="TextBox 12"/>
          <p:cNvSpPr txBox="1">
            <a:spLocks noChangeArrowheads="1"/>
          </p:cNvSpPr>
          <p:nvPr/>
        </p:nvSpPr>
        <p:spPr bwMode="auto">
          <a:xfrm>
            <a:off x="3522820" y="5213513"/>
            <a:ext cx="3978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r>
              <a:rPr lang="en-US" altLang="zh-CN">
                <a:solidFill>
                  <a:srgbClr val="FFFF00"/>
                </a:solidFill>
              </a:rPr>
              <a:t>x</a:t>
            </a:r>
            <a:r>
              <a:rPr lang="en-US" altLang="zh-CN" baseline="-25000">
                <a:solidFill>
                  <a:srgbClr val="FFFF00"/>
                </a:solidFill>
              </a:rPr>
              <a:t>1</a:t>
            </a:r>
          </a:p>
        </p:txBody>
      </p:sp>
      <p:sp>
        <p:nvSpPr>
          <p:cNvPr id="26" name="TextBox 13"/>
          <p:cNvSpPr txBox="1">
            <a:spLocks noChangeArrowheads="1"/>
          </p:cNvSpPr>
          <p:nvPr/>
        </p:nvSpPr>
        <p:spPr bwMode="auto">
          <a:xfrm>
            <a:off x="1120932" y="3043400"/>
            <a:ext cx="3978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r>
              <a:rPr lang="en-US" altLang="zh-CN" dirty="0">
                <a:solidFill>
                  <a:srgbClr val="FFFF00"/>
                </a:solidFill>
              </a:rPr>
              <a:t>x</a:t>
            </a:r>
            <a:r>
              <a:rPr lang="en-US" altLang="zh-CN" baseline="-25000" dirty="0">
                <a:solidFill>
                  <a:srgbClr val="FFFF00"/>
                </a:solidFill>
              </a:rPr>
              <a:t>2</a:t>
            </a:r>
          </a:p>
        </p:txBody>
      </p:sp>
      <p:cxnSp>
        <p:nvCxnSpPr>
          <p:cNvPr id="27" name="Straight Arrow Connector 14"/>
          <p:cNvCxnSpPr/>
          <p:nvPr/>
        </p:nvCxnSpPr>
        <p:spPr>
          <a:xfrm flipV="1">
            <a:off x="1797207" y="1860714"/>
            <a:ext cx="0" cy="3487737"/>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15"/>
          <p:cNvCxnSpPr/>
          <p:nvPr/>
        </p:nvCxnSpPr>
        <p:spPr>
          <a:xfrm>
            <a:off x="1606707" y="5081750"/>
            <a:ext cx="3900488"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
          <p:cNvSpPr txBox="1">
            <a:spLocks noChangeArrowheads="1"/>
          </p:cNvSpPr>
          <p:nvPr/>
        </p:nvSpPr>
        <p:spPr>
          <a:xfrm>
            <a:off x="-3481230" y="5630384"/>
            <a:ext cx="8420100" cy="1143000"/>
          </a:xfrm>
          <a:prstGeom prst="rect">
            <a:avLst/>
          </a:prstGeom>
          <a:extLst/>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spcBef>
                <a:spcPct val="20000"/>
              </a:spcBef>
              <a:defRPr/>
            </a:pPr>
            <a:r>
              <a:rPr lang="zh-CN" altLang="en-US" sz="4200" dirty="0" smtClean="0">
                <a:solidFill>
                  <a:srgbClr val="CC0000"/>
                </a:solidFill>
                <a:effectLst>
                  <a:outerShdw blurRad="38100" dist="38100" dir="2700000" algn="tl">
                    <a:srgbClr val="C0C0C0"/>
                  </a:outerShdw>
                </a:effectLst>
                <a:latin typeface="华文新魏" pitchFamily="2" charset="-122"/>
                <a:ea typeface="华文新魏" pitchFamily="2" charset="-122"/>
              </a:rPr>
              <a:t>分类：有监督学习</a:t>
            </a:r>
            <a:endParaRPr lang="zh-CN" altLang="en-US" sz="4200" dirty="0">
              <a:solidFill>
                <a:srgbClr val="CC0000"/>
              </a:solidFill>
              <a:effectLst>
                <a:outerShdw blurRad="38100" dist="38100" dir="2700000" algn="tl">
                  <a:srgbClr val="C0C0C0"/>
                </a:outerShdw>
              </a:effectLst>
              <a:latin typeface="华文新魏" pitchFamily="2" charset="-122"/>
              <a:ea typeface="华文新魏" pitchFamily="2" charset="-122"/>
            </a:endParaRPr>
          </a:p>
        </p:txBody>
      </p:sp>
      <p:sp>
        <p:nvSpPr>
          <p:cNvPr id="30" name="Rectangle 2"/>
          <p:cNvSpPr txBox="1">
            <a:spLocks noChangeArrowheads="1"/>
          </p:cNvSpPr>
          <p:nvPr/>
        </p:nvSpPr>
        <p:spPr>
          <a:xfrm>
            <a:off x="3771900" y="5644689"/>
            <a:ext cx="8420100" cy="1143000"/>
          </a:xfrm>
          <a:prstGeom prst="rect">
            <a:avLst/>
          </a:prstGeom>
          <a:extLst/>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spcBef>
                <a:spcPct val="20000"/>
              </a:spcBef>
              <a:defRPr/>
            </a:pPr>
            <a:r>
              <a:rPr lang="zh-CN" altLang="en-US" sz="4200" dirty="0" smtClean="0">
                <a:solidFill>
                  <a:srgbClr val="CC0000"/>
                </a:solidFill>
                <a:effectLst>
                  <a:outerShdw blurRad="38100" dist="38100" dir="2700000" algn="tl">
                    <a:srgbClr val="C0C0C0"/>
                  </a:outerShdw>
                </a:effectLst>
                <a:latin typeface="华文新魏" pitchFamily="2" charset="-122"/>
                <a:ea typeface="华文新魏" pitchFamily="2" charset="-122"/>
              </a:rPr>
              <a:t>聚类：无监督学习</a:t>
            </a:r>
            <a:endParaRPr lang="zh-CN" altLang="en-US" sz="4200" dirty="0">
              <a:solidFill>
                <a:srgbClr val="CC0000"/>
              </a:solidFill>
              <a:effectLst>
                <a:outerShdw blurRad="38100" dist="38100" dir="2700000" algn="tl">
                  <a:srgbClr val="C0C0C0"/>
                </a:outerShdw>
              </a:effectLst>
              <a:latin typeface="华文新魏" pitchFamily="2" charset="-122"/>
              <a:ea typeface="华文新魏" pitchFamily="2" charset="-122"/>
            </a:endParaRPr>
          </a:p>
        </p:txBody>
      </p:sp>
    </p:spTree>
    <p:extLst>
      <p:ext uri="{BB962C8B-B14F-4D97-AF65-F5344CB8AC3E}">
        <p14:creationId xmlns:p14="http://schemas.microsoft.com/office/powerpoint/2010/main" xmlns="" val="6783663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884363" y="115888"/>
            <a:ext cx="8420100" cy="1143000"/>
          </a:xfrm>
          <a:extLst/>
        </p:spPr>
        <p:txBody>
          <a:bodyPr/>
          <a:lstStyle/>
          <a:p>
            <a:pPr>
              <a:spcBef>
                <a:spcPct val="20000"/>
              </a:spcBef>
              <a:defRPr/>
            </a:pPr>
            <a:r>
              <a:rPr lang="zh-CN" altLang="en-US" sz="4200" dirty="0">
                <a:solidFill>
                  <a:srgbClr val="CC0000"/>
                </a:solidFill>
                <a:effectLst>
                  <a:outerShdw blurRad="38100" dist="38100" dir="2700000" algn="tl">
                    <a:srgbClr val="C0C0C0"/>
                  </a:outerShdw>
                </a:effectLst>
                <a:latin typeface="华文新魏" pitchFamily="2" charset="-122"/>
                <a:ea typeface="华文新魏" pitchFamily="2" charset="-122"/>
              </a:rPr>
              <a:t>有监督学习</a:t>
            </a:r>
          </a:p>
        </p:txBody>
      </p:sp>
      <p:sp>
        <p:nvSpPr>
          <p:cNvPr id="5" name="Rectangle 3"/>
          <p:cNvSpPr txBox="1">
            <a:spLocks noChangeArrowheads="1"/>
          </p:cNvSpPr>
          <p:nvPr/>
        </p:nvSpPr>
        <p:spPr bwMode="auto">
          <a:xfrm>
            <a:off x="1703389" y="1196975"/>
            <a:ext cx="8569325" cy="4114800"/>
          </a:xfrm>
          <a:prstGeom prst="rect">
            <a:avLst/>
          </a:prstGeom>
          <a:noFill/>
          <a:ln>
            <a:noFill/>
          </a:ln>
          <a:effectLst/>
          <a:extLst/>
        </p:spPr>
        <p:txBody>
          <a:bodyPr lIns="90488" tIns="44450" rIns="90488" bIns="44450"/>
          <a:lstStyle>
            <a:lvl1pPr marL="285750" indent="-285750" algn="l" defTabSz="762000" rtl="0" eaLnBrk="0" fontAlgn="base" hangingPunct="0">
              <a:lnSpc>
                <a:spcPct val="90000"/>
              </a:lnSpc>
              <a:spcBef>
                <a:spcPct val="30000"/>
              </a:spcBef>
              <a:spcAft>
                <a:spcPct val="0"/>
              </a:spcAft>
              <a:buSzPct val="80000"/>
              <a:buFont typeface="Wingdings" pitchFamily="2" charset="2"/>
              <a:buChar char="q"/>
              <a:defRPr b="1">
                <a:solidFill>
                  <a:schemeClr val="tx1"/>
                </a:solidFill>
                <a:latin typeface="+mn-lt"/>
                <a:ea typeface="+mn-ea"/>
                <a:cs typeface="+mn-cs"/>
              </a:defRPr>
            </a:lvl1pPr>
            <a:lvl2pPr marL="762000" indent="-285750" algn="l" defTabSz="762000" rtl="0" eaLnBrk="0" fontAlgn="base" hangingPunct="0">
              <a:lnSpc>
                <a:spcPct val="90000"/>
              </a:lnSpc>
              <a:spcBef>
                <a:spcPct val="30000"/>
              </a:spcBef>
              <a:spcAft>
                <a:spcPct val="0"/>
              </a:spcAft>
              <a:buSzPct val="80000"/>
              <a:buFont typeface="Wingdings" pitchFamily="2" charset="2"/>
              <a:buChar char="¦"/>
              <a:defRPr sz="1600" b="1">
                <a:solidFill>
                  <a:schemeClr val="tx1"/>
                </a:solidFill>
                <a:latin typeface="+mn-lt"/>
                <a:ea typeface="+mn-ea"/>
              </a:defRPr>
            </a:lvl2pPr>
            <a:lvl3pPr marL="1143000" indent="-190500" algn="l" defTabSz="762000" rtl="0" eaLnBrk="0" fontAlgn="base" hangingPunct="0">
              <a:lnSpc>
                <a:spcPct val="90000"/>
              </a:lnSpc>
              <a:spcBef>
                <a:spcPct val="30000"/>
              </a:spcBef>
              <a:spcAft>
                <a:spcPct val="0"/>
              </a:spcAft>
              <a:buSzPct val="80000"/>
              <a:buFont typeface="Wingdings" pitchFamily="2" charset="2"/>
              <a:buChar char="§"/>
              <a:defRPr sz="1600">
                <a:solidFill>
                  <a:schemeClr val="tx1"/>
                </a:solidFill>
                <a:latin typeface="+mn-lt"/>
                <a:ea typeface="+mn-ea"/>
              </a:defRPr>
            </a:lvl3pPr>
            <a:lvl4pPr marL="160020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4pPr>
            <a:lvl5pPr marL="200025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5pPr>
            <a:lvl6pPr marL="245745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6pPr>
            <a:lvl7pPr marL="291465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7pPr>
            <a:lvl8pPr marL="337185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8pPr>
            <a:lvl9pPr marL="382905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9pPr>
          </a:lstStyle>
          <a:p>
            <a:pPr eaLnBrk="1" hangingPunct="1">
              <a:defRPr/>
            </a:pPr>
            <a:r>
              <a:rPr lang="zh-CN" altLang="en-US" kern="0" dirty="0"/>
              <a:t>有监督的学习方法</a:t>
            </a:r>
          </a:p>
          <a:p>
            <a:pPr lvl="1" eaLnBrk="1" hangingPunct="1">
              <a:defRPr/>
            </a:pPr>
            <a:r>
              <a:rPr lang="zh-CN" altLang="en-US" sz="2400" kern="0" dirty="0"/>
              <a:t>在样本标签已知的情况下，可以统计出各类训练样本不同的描述量，如其概率分布，或在特征空间分布的区域等，利用这些参数进行分类器设计，称为有监督的学习方法。</a:t>
            </a:r>
          </a:p>
        </p:txBody>
      </p:sp>
      <p:pic>
        <p:nvPicPr>
          <p:cNvPr id="3789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58926" y="3357563"/>
            <a:ext cx="9040813" cy="273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xmlns="" val="28117088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884363" y="331788"/>
            <a:ext cx="8420100" cy="1143000"/>
          </a:xfrm>
          <a:extLst/>
        </p:spPr>
        <p:txBody>
          <a:bodyPr/>
          <a:lstStyle/>
          <a:p>
            <a:pPr>
              <a:spcBef>
                <a:spcPct val="20000"/>
              </a:spcBef>
              <a:defRPr/>
            </a:pPr>
            <a:r>
              <a:rPr lang="zh-CN" altLang="en-US" sz="4200" dirty="0">
                <a:solidFill>
                  <a:srgbClr val="CC0000"/>
                </a:solidFill>
                <a:effectLst>
                  <a:outerShdw blurRad="38100" dist="38100" dir="2700000" algn="tl">
                    <a:srgbClr val="C0C0C0"/>
                  </a:outerShdw>
                </a:effectLst>
                <a:latin typeface="华文新魏" pitchFamily="2" charset="-122"/>
                <a:ea typeface="华文新魏" pitchFamily="2" charset="-122"/>
              </a:rPr>
              <a:t>无监督学习</a:t>
            </a:r>
          </a:p>
        </p:txBody>
      </p:sp>
      <p:sp>
        <p:nvSpPr>
          <p:cNvPr id="6" name="Rectangle 3"/>
          <p:cNvSpPr txBox="1">
            <a:spLocks noChangeArrowheads="1"/>
          </p:cNvSpPr>
          <p:nvPr/>
        </p:nvSpPr>
        <p:spPr bwMode="auto">
          <a:xfrm>
            <a:off x="1774826" y="1484314"/>
            <a:ext cx="8569325" cy="4681537"/>
          </a:xfrm>
          <a:prstGeom prst="rect">
            <a:avLst/>
          </a:prstGeom>
          <a:noFill/>
          <a:ln>
            <a:noFill/>
          </a:ln>
          <a:effectLst/>
          <a:extLst/>
        </p:spPr>
        <p:txBody>
          <a:bodyPr lIns="90488" tIns="44450" rIns="90488" bIns="44450"/>
          <a:lstStyle>
            <a:lvl1pPr marL="285750" indent="-285750" algn="l" defTabSz="762000" rtl="0" eaLnBrk="0" fontAlgn="base" hangingPunct="0">
              <a:lnSpc>
                <a:spcPct val="90000"/>
              </a:lnSpc>
              <a:spcBef>
                <a:spcPct val="30000"/>
              </a:spcBef>
              <a:spcAft>
                <a:spcPct val="0"/>
              </a:spcAft>
              <a:buSzPct val="80000"/>
              <a:buFont typeface="Wingdings" pitchFamily="2" charset="2"/>
              <a:buChar char="q"/>
              <a:defRPr b="1">
                <a:solidFill>
                  <a:schemeClr val="tx1"/>
                </a:solidFill>
                <a:latin typeface="+mn-lt"/>
                <a:ea typeface="+mn-ea"/>
                <a:cs typeface="+mn-cs"/>
              </a:defRPr>
            </a:lvl1pPr>
            <a:lvl2pPr marL="762000" indent="-285750" algn="l" defTabSz="762000" rtl="0" eaLnBrk="0" fontAlgn="base" hangingPunct="0">
              <a:lnSpc>
                <a:spcPct val="90000"/>
              </a:lnSpc>
              <a:spcBef>
                <a:spcPct val="30000"/>
              </a:spcBef>
              <a:spcAft>
                <a:spcPct val="0"/>
              </a:spcAft>
              <a:buSzPct val="80000"/>
              <a:buFont typeface="Wingdings" pitchFamily="2" charset="2"/>
              <a:buChar char="¦"/>
              <a:defRPr sz="1600" b="1">
                <a:solidFill>
                  <a:schemeClr val="tx1"/>
                </a:solidFill>
                <a:latin typeface="+mn-lt"/>
                <a:ea typeface="+mn-ea"/>
              </a:defRPr>
            </a:lvl2pPr>
            <a:lvl3pPr marL="1143000" indent="-190500" algn="l" defTabSz="762000" rtl="0" eaLnBrk="0" fontAlgn="base" hangingPunct="0">
              <a:lnSpc>
                <a:spcPct val="90000"/>
              </a:lnSpc>
              <a:spcBef>
                <a:spcPct val="30000"/>
              </a:spcBef>
              <a:spcAft>
                <a:spcPct val="0"/>
              </a:spcAft>
              <a:buSzPct val="80000"/>
              <a:buFont typeface="Wingdings" pitchFamily="2" charset="2"/>
              <a:buChar char="§"/>
              <a:defRPr sz="1600">
                <a:solidFill>
                  <a:schemeClr val="tx1"/>
                </a:solidFill>
                <a:latin typeface="+mn-lt"/>
                <a:ea typeface="+mn-ea"/>
              </a:defRPr>
            </a:lvl3pPr>
            <a:lvl4pPr marL="160020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4pPr>
            <a:lvl5pPr marL="200025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5pPr>
            <a:lvl6pPr marL="245745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6pPr>
            <a:lvl7pPr marL="291465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7pPr>
            <a:lvl8pPr marL="337185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8pPr>
            <a:lvl9pPr marL="3829050" indent="-171450" algn="l" defTabSz="762000" rtl="0" eaLnBrk="0" fontAlgn="base" hangingPunct="0">
              <a:spcBef>
                <a:spcPct val="20000"/>
              </a:spcBef>
              <a:spcAft>
                <a:spcPct val="0"/>
              </a:spcAft>
              <a:buChar char="»"/>
              <a:defRPr sz="2000">
                <a:solidFill>
                  <a:schemeClr val="tx1"/>
                </a:solidFill>
                <a:latin typeface="Times New Roman" pitchFamily="18" charset="0"/>
                <a:ea typeface="+mn-ea"/>
              </a:defRPr>
            </a:lvl9pPr>
          </a:lstStyle>
          <a:p>
            <a:pPr eaLnBrk="1" hangingPunct="1">
              <a:defRPr/>
            </a:pPr>
            <a:r>
              <a:rPr lang="zh-CN" altLang="en-US" kern="0" dirty="0"/>
              <a:t>无监督学习</a:t>
            </a:r>
          </a:p>
          <a:p>
            <a:pPr lvl="1" eaLnBrk="1" hangingPunct="1">
              <a:defRPr/>
            </a:pPr>
            <a:r>
              <a:rPr lang="zh-CN" altLang="en-US" sz="2400" kern="0" dirty="0" smtClean="0"/>
              <a:t>在</a:t>
            </a:r>
            <a:r>
              <a:rPr lang="zh-CN" altLang="en-US" sz="2400" kern="0" dirty="0"/>
              <a:t>实际应用中，不少情况下无法预先知道样本的标签，也就是说没有训练样本</a:t>
            </a:r>
          </a:p>
          <a:p>
            <a:pPr lvl="1" eaLnBrk="1" hangingPunct="1">
              <a:defRPr/>
            </a:pPr>
            <a:r>
              <a:rPr lang="zh-CN" altLang="en-US" sz="2400" kern="0" dirty="0"/>
              <a:t>因而只能从原先没有样本标签的样本集开始进行分类器设计，这就是通常说的无监督学习方法。</a:t>
            </a:r>
          </a:p>
          <a:p>
            <a:pPr eaLnBrk="1" hangingPunct="1">
              <a:defRPr/>
            </a:pPr>
            <a:r>
              <a:rPr lang="zh-CN" altLang="en-US" kern="0" dirty="0"/>
              <a:t>对一个具体问题来说有监督与无监督的作法是不相同的</a:t>
            </a:r>
          </a:p>
        </p:txBody>
      </p:sp>
    </p:spTree>
    <p:extLst>
      <p:ext uri="{BB962C8B-B14F-4D97-AF65-F5344CB8AC3E}">
        <p14:creationId xmlns:p14="http://schemas.microsoft.com/office/powerpoint/2010/main" xmlns="" val="150107939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1981200" y="304800"/>
            <a:ext cx="7543800" cy="808038"/>
          </a:xfrm>
        </p:spPr>
        <p:txBody>
          <a:bodyPr/>
          <a:lstStyle/>
          <a:p>
            <a:r>
              <a:rPr lang="zh-CN" altLang="en-US"/>
              <a:t>机器学习的任务</a:t>
            </a:r>
          </a:p>
        </p:txBody>
      </p:sp>
      <p:sp>
        <p:nvSpPr>
          <p:cNvPr id="201731" name="Rectangle 3"/>
          <p:cNvSpPr>
            <a:spLocks noGrp="1" noChangeArrowheads="1"/>
          </p:cNvSpPr>
          <p:nvPr>
            <p:ph type="body" idx="1"/>
          </p:nvPr>
        </p:nvSpPr>
        <p:spPr>
          <a:xfrm>
            <a:off x="1981200" y="1447801"/>
            <a:ext cx="8458200" cy="4411663"/>
          </a:xfrm>
        </p:spPr>
        <p:txBody>
          <a:bodyPr/>
          <a:lstStyle/>
          <a:p>
            <a:r>
              <a:rPr lang="zh-CN" altLang="en-US" b="1" dirty="0">
                <a:latin typeface="华文楷体" panose="02010600040101010101" pitchFamily="2" charset="-122"/>
                <a:ea typeface="华文楷体" panose="02010600040101010101" pitchFamily="2" charset="-122"/>
              </a:rPr>
              <a:t>令</a:t>
            </a:r>
            <a:r>
              <a:rPr lang="en-US" altLang="zh-CN" b="1" dirty="0">
                <a:latin typeface="华文楷体" panose="02010600040101010101" pitchFamily="2" charset="-122"/>
                <a:ea typeface="华文楷体" panose="02010600040101010101" pitchFamily="2" charset="-122"/>
              </a:rPr>
              <a:t>W</a:t>
            </a:r>
            <a:r>
              <a:rPr lang="zh-CN" altLang="en-US" b="1" dirty="0">
                <a:latin typeface="华文楷体" panose="02010600040101010101" pitchFamily="2" charset="-122"/>
                <a:ea typeface="华文楷体" panose="02010600040101010101" pitchFamily="2" charset="-122"/>
              </a:rPr>
              <a:t>是这个给定世界的有限或无限所有对象的集合，由于观察能力的限制，我们只能获得这个世界的一个有限的子集</a:t>
            </a:r>
            <a:r>
              <a:rPr lang="en-US" altLang="zh-CN" b="1" dirty="0">
                <a:latin typeface="华文楷体" panose="02010600040101010101" pitchFamily="2" charset="-122"/>
                <a:ea typeface="华文楷体" panose="02010600040101010101" pitchFamily="2" charset="-122"/>
              </a:rPr>
              <a:t>Q⊂W</a:t>
            </a:r>
            <a:r>
              <a:rPr lang="zh-CN" altLang="en-US" b="1" dirty="0">
                <a:latin typeface="华文楷体" panose="02010600040101010101" pitchFamily="2" charset="-122"/>
                <a:ea typeface="华文楷体" panose="02010600040101010101" pitchFamily="2" charset="-122"/>
              </a:rPr>
              <a:t>，称为样本集。</a:t>
            </a:r>
          </a:p>
          <a:p>
            <a:r>
              <a:rPr lang="zh-CN" altLang="en-US" b="1" dirty="0">
                <a:latin typeface="华文楷体" panose="02010600040101010101" pitchFamily="2" charset="-122"/>
                <a:ea typeface="华文楷体" panose="02010600040101010101" pitchFamily="2" charset="-122"/>
              </a:rPr>
              <a:t> 机器学习就是根据这个有限样本集</a:t>
            </a:r>
            <a:r>
              <a:rPr lang="en-US" altLang="zh-CN" b="1" dirty="0">
                <a:latin typeface="华文楷体" panose="02010600040101010101" pitchFamily="2" charset="-122"/>
                <a:ea typeface="华文楷体" panose="02010600040101010101" pitchFamily="2" charset="-122"/>
              </a:rPr>
              <a:t>Q </a:t>
            </a:r>
            <a:r>
              <a:rPr lang="zh-CN" altLang="en-US" b="1" dirty="0">
                <a:latin typeface="华文楷体" panose="02010600040101010101" pitchFamily="2" charset="-122"/>
                <a:ea typeface="华文楷体" panose="02010600040101010101" pitchFamily="2" charset="-122"/>
              </a:rPr>
              <a:t>，推算这个世界的模型，使得其对这个世界为真</a:t>
            </a:r>
            <a:r>
              <a:rPr lang="zh-CN" altLang="en-US" b="1" dirty="0" smtClean="0">
                <a:latin typeface="华文楷体" panose="02010600040101010101" pitchFamily="2" charset="-122"/>
                <a:ea typeface="华文楷体" panose="02010600040101010101" pitchFamily="2" charset="-122"/>
              </a:rPr>
              <a:t>。</a:t>
            </a:r>
            <a:endParaRPr lang="en-US" altLang="zh-CN" b="1" dirty="0" smtClean="0">
              <a:latin typeface="华文楷体" panose="02010600040101010101" pitchFamily="2" charset="-122"/>
              <a:ea typeface="华文楷体" panose="02010600040101010101" pitchFamily="2" charset="-122"/>
            </a:endParaRPr>
          </a:p>
          <a:p>
            <a:r>
              <a:rPr lang="zh-CN" altLang="en-US" b="1" dirty="0" smtClean="0">
                <a:latin typeface="华文楷体" panose="02010600040101010101" pitchFamily="2" charset="-122"/>
                <a:ea typeface="华文楷体" panose="02010600040101010101" pitchFamily="2" charset="-122"/>
              </a:rPr>
              <a:t>目标：使学得的模型能很好适用于“新样本”，而不仅仅在训练样本上工作的很好</a:t>
            </a:r>
            <a:endParaRPr lang="en-US" altLang="zh-CN" b="1" dirty="0" smtClean="0">
              <a:latin typeface="华文楷体" panose="02010600040101010101" pitchFamily="2" charset="-122"/>
              <a:ea typeface="华文楷体" panose="02010600040101010101" pitchFamily="2" charset="-122"/>
            </a:endParaRPr>
          </a:p>
          <a:p>
            <a:r>
              <a:rPr lang="zh-CN" altLang="en-US" b="1" dirty="0" smtClean="0">
                <a:latin typeface="华文楷体" panose="02010600040101010101" pitchFamily="2" charset="-122"/>
                <a:ea typeface="华文楷体" panose="02010600040101010101" pitchFamily="2" charset="-122"/>
              </a:rPr>
              <a:t>泛化：学得模型适用于新样本的能力</a:t>
            </a:r>
            <a:endParaRPr lang="zh-CN" altLang="en-US" b="1" dirty="0">
              <a:latin typeface="华文楷体" panose="02010600040101010101" pitchFamily="2" charset="-122"/>
              <a:ea typeface="华文楷体" panose="02010600040101010101" pitchFamily="2" charset="-122"/>
            </a:endParaRPr>
          </a:p>
        </p:txBody>
      </p:sp>
      <p:pic>
        <p:nvPicPr>
          <p:cNvPr id="20173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51137" y="4297545"/>
            <a:ext cx="6918325" cy="2395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711088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0545" y="764373"/>
            <a:ext cx="10820400" cy="4024125"/>
          </a:xfrm>
        </p:spPr>
        <p:txBody>
          <a:bodyPr/>
          <a:lstStyle/>
          <a:p>
            <a:r>
              <a:rPr lang="zh-CN" altLang="en-US" dirty="0" smtClean="0"/>
              <a:t>学习过程可看作一个在所有假设组成的空间中进行搜索的过程，目标是找到与训练集“匹配”的假设</a:t>
            </a:r>
            <a:endParaRPr lang="en-US" altLang="zh-CN" dirty="0" smtClean="0"/>
          </a:p>
          <a:p>
            <a:r>
              <a:rPr lang="zh-CN" altLang="en-US" dirty="0" smtClean="0"/>
              <a:t>建立问题假设空间，搜索过程中不断删除与正例不一致的假设，和（或）与反例一致的假设，最终获得与训练集一致（即对所有训练样本能够进行正确判断）的假设</a:t>
            </a:r>
            <a:endParaRPr lang="zh-CN" altLang="en-US" dirty="0"/>
          </a:p>
        </p:txBody>
      </p:sp>
      <p:sp>
        <p:nvSpPr>
          <p:cNvPr id="4" name="矩形 3"/>
          <p:cNvSpPr/>
          <p:nvPr/>
        </p:nvSpPr>
        <p:spPr>
          <a:xfrm>
            <a:off x="3266485" y="2899645"/>
            <a:ext cx="3659832" cy="54216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FF00"/>
                </a:solidFill>
              </a:rPr>
              <a:t>（色泽</a:t>
            </a:r>
            <a:r>
              <a:rPr lang="en-US" altLang="zh-CN" b="1" dirty="0" smtClean="0">
                <a:solidFill>
                  <a:srgbClr val="FFFF00"/>
                </a:solidFill>
              </a:rPr>
              <a:t>=</a:t>
            </a:r>
            <a:r>
              <a:rPr lang="zh-CN" altLang="en-US" b="1" dirty="0" smtClean="0">
                <a:solidFill>
                  <a:srgbClr val="FFFF00"/>
                </a:solidFill>
              </a:rPr>
              <a:t>*，根蒂</a:t>
            </a:r>
            <a:r>
              <a:rPr lang="en-US" altLang="zh-CN" b="1" dirty="0" smtClean="0">
                <a:solidFill>
                  <a:srgbClr val="FFFF00"/>
                </a:solidFill>
              </a:rPr>
              <a:t>=</a:t>
            </a:r>
            <a:r>
              <a:rPr lang="zh-CN" altLang="en-US" b="1" dirty="0" smtClean="0">
                <a:solidFill>
                  <a:srgbClr val="FFFF00"/>
                </a:solidFill>
              </a:rPr>
              <a:t>*，敲声</a:t>
            </a:r>
            <a:r>
              <a:rPr lang="en-US" altLang="zh-CN" b="1" dirty="0" smtClean="0">
                <a:solidFill>
                  <a:srgbClr val="FFFF00"/>
                </a:solidFill>
              </a:rPr>
              <a:t>=</a:t>
            </a:r>
            <a:r>
              <a:rPr lang="zh-CN" altLang="en-US" b="1" dirty="0" smtClean="0">
                <a:solidFill>
                  <a:srgbClr val="FFFF00"/>
                </a:solidFill>
              </a:rPr>
              <a:t>*）</a:t>
            </a:r>
            <a:endParaRPr lang="zh-CN" altLang="en-US" b="1" dirty="0">
              <a:solidFill>
                <a:srgbClr val="FFFF00"/>
              </a:solidFill>
            </a:endParaRPr>
          </a:p>
        </p:txBody>
      </p:sp>
      <p:sp>
        <p:nvSpPr>
          <p:cNvPr id="5" name="矩形 4"/>
          <p:cNvSpPr/>
          <p:nvPr/>
        </p:nvSpPr>
        <p:spPr>
          <a:xfrm>
            <a:off x="6235657" y="3675067"/>
            <a:ext cx="3659832" cy="54216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FF00"/>
                </a:solidFill>
              </a:rPr>
              <a:t>（色泽</a:t>
            </a:r>
            <a:r>
              <a:rPr lang="en-US" altLang="zh-CN" b="1" dirty="0" smtClean="0">
                <a:solidFill>
                  <a:srgbClr val="FFFF00"/>
                </a:solidFill>
              </a:rPr>
              <a:t>=</a:t>
            </a:r>
            <a:r>
              <a:rPr lang="zh-CN" altLang="en-US" b="1" dirty="0" smtClean="0">
                <a:solidFill>
                  <a:srgbClr val="FFFF00"/>
                </a:solidFill>
              </a:rPr>
              <a:t>乌黑，根蒂</a:t>
            </a:r>
            <a:r>
              <a:rPr lang="en-US" altLang="zh-CN" b="1" dirty="0" smtClean="0">
                <a:solidFill>
                  <a:srgbClr val="FFFF00"/>
                </a:solidFill>
              </a:rPr>
              <a:t>=</a:t>
            </a:r>
            <a:r>
              <a:rPr lang="zh-CN" altLang="en-US" b="1" dirty="0" smtClean="0">
                <a:solidFill>
                  <a:srgbClr val="FFFF00"/>
                </a:solidFill>
              </a:rPr>
              <a:t>*，敲声</a:t>
            </a:r>
            <a:r>
              <a:rPr lang="en-US" altLang="zh-CN" b="1" dirty="0" smtClean="0">
                <a:solidFill>
                  <a:srgbClr val="FFFF00"/>
                </a:solidFill>
              </a:rPr>
              <a:t>=</a:t>
            </a:r>
            <a:r>
              <a:rPr lang="zh-CN" altLang="en-US" b="1" dirty="0" smtClean="0">
                <a:solidFill>
                  <a:srgbClr val="FFFF00"/>
                </a:solidFill>
              </a:rPr>
              <a:t>*）</a:t>
            </a:r>
            <a:endParaRPr lang="zh-CN" altLang="en-US" b="1" dirty="0">
              <a:solidFill>
                <a:srgbClr val="FFFF00"/>
              </a:solidFill>
            </a:endParaRPr>
          </a:p>
        </p:txBody>
      </p:sp>
      <p:sp>
        <p:nvSpPr>
          <p:cNvPr id="6" name="矩形 5"/>
          <p:cNvSpPr/>
          <p:nvPr/>
        </p:nvSpPr>
        <p:spPr>
          <a:xfrm>
            <a:off x="2278512" y="3699483"/>
            <a:ext cx="3659832" cy="54216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FF00"/>
                </a:solidFill>
              </a:rPr>
              <a:t>（色泽</a:t>
            </a:r>
            <a:r>
              <a:rPr lang="en-US" altLang="zh-CN" b="1" dirty="0" smtClean="0">
                <a:solidFill>
                  <a:srgbClr val="FFFF00"/>
                </a:solidFill>
              </a:rPr>
              <a:t>=</a:t>
            </a:r>
            <a:r>
              <a:rPr lang="zh-CN" altLang="en-US" b="1" dirty="0">
                <a:solidFill>
                  <a:srgbClr val="FFFF00"/>
                </a:solidFill>
              </a:rPr>
              <a:t>青绿</a:t>
            </a:r>
            <a:r>
              <a:rPr lang="zh-CN" altLang="en-US" b="1" dirty="0" smtClean="0">
                <a:solidFill>
                  <a:srgbClr val="FFFF00"/>
                </a:solidFill>
              </a:rPr>
              <a:t>，根蒂</a:t>
            </a:r>
            <a:r>
              <a:rPr lang="en-US" altLang="zh-CN" b="1" dirty="0" smtClean="0">
                <a:solidFill>
                  <a:srgbClr val="FFFF00"/>
                </a:solidFill>
              </a:rPr>
              <a:t>=</a:t>
            </a:r>
            <a:r>
              <a:rPr lang="zh-CN" altLang="en-US" b="1" dirty="0" smtClean="0">
                <a:solidFill>
                  <a:srgbClr val="FFFF00"/>
                </a:solidFill>
              </a:rPr>
              <a:t>*，敲声</a:t>
            </a:r>
            <a:r>
              <a:rPr lang="en-US" altLang="zh-CN" b="1" dirty="0" smtClean="0">
                <a:solidFill>
                  <a:srgbClr val="FFFF00"/>
                </a:solidFill>
              </a:rPr>
              <a:t>=</a:t>
            </a:r>
            <a:r>
              <a:rPr lang="zh-CN" altLang="en-US" b="1" dirty="0" smtClean="0">
                <a:solidFill>
                  <a:srgbClr val="FFFF00"/>
                </a:solidFill>
              </a:rPr>
              <a:t>*）</a:t>
            </a:r>
            <a:endParaRPr lang="zh-CN" altLang="en-US" b="1" dirty="0">
              <a:solidFill>
                <a:srgbClr val="FFFF00"/>
              </a:solidFill>
            </a:endParaRPr>
          </a:p>
        </p:txBody>
      </p:sp>
      <p:sp>
        <p:nvSpPr>
          <p:cNvPr id="7" name="矩形 6"/>
          <p:cNvSpPr/>
          <p:nvPr/>
        </p:nvSpPr>
        <p:spPr>
          <a:xfrm>
            <a:off x="5096400" y="4532543"/>
            <a:ext cx="3868923" cy="54216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FF00"/>
                </a:solidFill>
              </a:rPr>
              <a:t>（色泽</a:t>
            </a:r>
            <a:r>
              <a:rPr lang="en-US" altLang="zh-CN" b="1" dirty="0" smtClean="0">
                <a:solidFill>
                  <a:srgbClr val="FFFF00"/>
                </a:solidFill>
              </a:rPr>
              <a:t>=</a:t>
            </a:r>
            <a:r>
              <a:rPr lang="zh-CN" altLang="en-US" b="1" dirty="0" smtClean="0">
                <a:solidFill>
                  <a:srgbClr val="FFFF00"/>
                </a:solidFill>
              </a:rPr>
              <a:t>青绿，根蒂</a:t>
            </a:r>
            <a:r>
              <a:rPr lang="en-US" altLang="zh-CN" b="1" dirty="0" smtClean="0">
                <a:solidFill>
                  <a:srgbClr val="FFFF00"/>
                </a:solidFill>
              </a:rPr>
              <a:t>=</a:t>
            </a:r>
            <a:r>
              <a:rPr lang="zh-CN" altLang="en-US" b="1" dirty="0" smtClean="0">
                <a:solidFill>
                  <a:srgbClr val="FFFF00"/>
                </a:solidFill>
              </a:rPr>
              <a:t>硬挺，敲声</a:t>
            </a:r>
            <a:r>
              <a:rPr lang="en-US" altLang="zh-CN" b="1" dirty="0" smtClean="0">
                <a:solidFill>
                  <a:srgbClr val="FFFF00"/>
                </a:solidFill>
              </a:rPr>
              <a:t>=</a:t>
            </a:r>
            <a:r>
              <a:rPr lang="zh-CN" altLang="en-US" b="1" dirty="0" smtClean="0">
                <a:solidFill>
                  <a:srgbClr val="FFFF00"/>
                </a:solidFill>
              </a:rPr>
              <a:t>*）</a:t>
            </a:r>
            <a:endParaRPr lang="zh-CN" altLang="en-US" b="1" dirty="0">
              <a:solidFill>
                <a:srgbClr val="FFFF00"/>
              </a:solidFill>
            </a:endParaRPr>
          </a:p>
        </p:txBody>
      </p:sp>
      <p:sp>
        <p:nvSpPr>
          <p:cNvPr id="8" name="矩形 7"/>
          <p:cNvSpPr/>
          <p:nvPr/>
        </p:nvSpPr>
        <p:spPr>
          <a:xfrm>
            <a:off x="1156138" y="4532544"/>
            <a:ext cx="3807767" cy="54216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FF00"/>
                </a:solidFill>
              </a:rPr>
              <a:t>（色泽</a:t>
            </a:r>
            <a:r>
              <a:rPr lang="en-US" altLang="zh-CN" b="1" dirty="0" smtClean="0">
                <a:solidFill>
                  <a:srgbClr val="FFFF00"/>
                </a:solidFill>
              </a:rPr>
              <a:t>=</a:t>
            </a:r>
            <a:r>
              <a:rPr lang="zh-CN" altLang="en-US" b="1" dirty="0" smtClean="0">
                <a:solidFill>
                  <a:srgbClr val="FFFF00"/>
                </a:solidFill>
              </a:rPr>
              <a:t>青绿，根蒂</a:t>
            </a:r>
            <a:r>
              <a:rPr lang="en-US" altLang="zh-CN" b="1" dirty="0" smtClean="0">
                <a:solidFill>
                  <a:srgbClr val="FFFF00"/>
                </a:solidFill>
              </a:rPr>
              <a:t>=</a:t>
            </a:r>
            <a:r>
              <a:rPr lang="zh-CN" altLang="en-US" b="1" dirty="0" smtClean="0">
                <a:solidFill>
                  <a:srgbClr val="FFFF00"/>
                </a:solidFill>
              </a:rPr>
              <a:t>蜷缩，敲声</a:t>
            </a:r>
            <a:r>
              <a:rPr lang="en-US" altLang="zh-CN" b="1" dirty="0" smtClean="0">
                <a:solidFill>
                  <a:srgbClr val="FFFF00"/>
                </a:solidFill>
              </a:rPr>
              <a:t>=</a:t>
            </a:r>
            <a:r>
              <a:rPr lang="zh-CN" altLang="en-US" b="1" dirty="0" smtClean="0">
                <a:solidFill>
                  <a:srgbClr val="FFFF00"/>
                </a:solidFill>
              </a:rPr>
              <a:t>*）</a:t>
            </a:r>
            <a:endParaRPr lang="zh-CN" altLang="en-US" b="1" dirty="0">
              <a:solidFill>
                <a:srgbClr val="FFFF00"/>
              </a:solidFill>
            </a:endParaRPr>
          </a:p>
        </p:txBody>
      </p:sp>
      <p:sp>
        <p:nvSpPr>
          <p:cNvPr id="11" name="矩形 10"/>
          <p:cNvSpPr/>
          <p:nvPr/>
        </p:nvSpPr>
        <p:spPr>
          <a:xfrm>
            <a:off x="4710145" y="5655737"/>
            <a:ext cx="4150076" cy="54216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FF00"/>
                </a:solidFill>
              </a:rPr>
              <a:t>（色泽</a:t>
            </a:r>
            <a:r>
              <a:rPr lang="en-US" altLang="zh-CN" b="1" dirty="0" smtClean="0">
                <a:solidFill>
                  <a:srgbClr val="FFFF00"/>
                </a:solidFill>
              </a:rPr>
              <a:t>=</a:t>
            </a:r>
            <a:r>
              <a:rPr lang="zh-CN" altLang="en-US" b="1" dirty="0" smtClean="0">
                <a:solidFill>
                  <a:srgbClr val="FFFF00"/>
                </a:solidFill>
              </a:rPr>
              <a:t>青绿，根蒂</a:t>
            </a:r>
            <a:r>
              <a:rPr lang="en-US" altLang="zh-CN" b="1" dirty="0" smtClean="0">
                <a:solidFill>
                  <a:srgbClr val="FFFF00"/>
                </a:solidFill>
              </a:rPr>
              <a:t>=</a:t>
            </a:r>
            <a:r>
              <a:rPr lang="zh-CN" altLang="en-US" b="1" dirty="0" smtClean="0">
                <a:solidFill>
                  <a:srgbClr val="FFFF00"/>
                </a:solidFill>
              </a:rPr>
              <a:t>蜷缩，敲声</a:t>
            </a:r>
            <a:r>
              <a:rPr lang="en-US" altLang="zh-CN" b="1" dirty="0" smtClean="0">
                <a:solidFill>
                  <a:srgbClr val="FFFF00"/>
                </a:solidFill>
              </a:rPr>
              <a:t>=</a:t>
            </a:r>
            <a:r>
              <a:rPr lang="zh-CN" altLang="en-US" b="1" dirty="0" smtClean="0">
                <a:solidFill>
                  <a:srgbClr val="FFFF00"/>
                </a:solidFill>
              </a:rPr>
              <a:t>沉闷）</a:t>
            </a:r>
            <a:endParaRPr lang="zh-CN" altLang="en-US" b="1" dirty="0">
              <a:solidFill>
                <a:srgbClr val="FFFF00"/>
              </a:solidFill>
            </a:endParaRPr>
          </a:p>
        </p:txBody>
      </p:sp>
      <p:sp>
        <p:nvSpPr>
          <p:cNvPr id="12" name="矩形 11"/>
          <p:cNvSpPr/>
          <p:nvPr/>
        </p:nvSpPr>
        <p:spPr>
          <a:xfrm>
            <a:off x="300661" y="5627082"/>
            <a:ext cx="4229298" cy="54216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FF00"/>
                </a:solidFill>
              </a:rPr>
              <a:t>（色泽</a:t>
            </a:r>
            <a:r>
              <a:rPr lang="en-US" altLang="zh-CN" b="1" dirty="0" smtClean="0">
                <a:solidFill>
                  <a:srgbClr val="FFFF00"/>
                </a:solidFill>
              </a:rPr>
              <a:t>=</a:t>
            </a:r>
            <a:r>
              <a:rPr lang="zh-CN" altLang="en-US" b="1" dirty="0" smtClean="0">
                <a:solidFill>
                  <a:srgbClr val="FFFF00"/>
                </a:solidFill>
              </a:rPr>
              <a:t>青绿，根蒂</a:t>
            </a:r>
            <a:r>
              <a:rPr lang="en-US" altLang="zh-CN" b="1" dirty="0" smtClean="0">
                <a:solidFill>
                  <a:srgbClr val="FFFF00"/>
                </a:solidFill>
              </a:rPr>
              <a:t>=</a:t>
            </a:r>
            <a:r>
              <a:rPr lang="zh-CN" altLang="en-US" b="1" dirty="0" smtClean="0">
                <a:solidFill>
                  <a:srgbClr val="FFFF00"/>
                </a:solidFill>
              </a:rPr>
              <a:t>蜷缩，敲声</a:t>
            </a:r>
            <a:r>
              <a:rPr lang="en-US" altLang="zh-CN" b="1" dirty="0" smtClean="0">
                <a:solidFill>
                  <a:srgbClr val="FFFF00"/>
                </a:solidFill>
              </a:rPr>
              <a:t>=</a:t>
            </a:r>
            <a:r>
              <a:rPr lang="zh-CN" altLang="en-US" b="1" dirty="0" smtClean="0">
                <a:solidFill>
                  <a:srgbClr val="FFFF00"/>
                </a:solidFill>
              </a:rPr>
              <a:t>浊响）</a:t>
            </a:r>
            <a:endParaRPr lang="zh-CN" altLang="en-US" b="1" dirty="0">
              <a:solidFill>
                <a:srgbClr val="FFFF00"/>
              </a:solidFill>
            </a:endParaRPr>
          </a:p>
        </p:txBody>
      </p:sp>
      <p:cxnSp>
        <p:nvCxnSpPr>
          <p:cNvPr id="14" name="直接箭头连接符 13"/>
          <p:cNvCxnSpPr>
            <a:stCxn id="6" idx="0"/>
            <a:endCxn id="4" idx="2"/>
          </p:cNvCxnSpPr>
          <p:nvPr/>
        </p:nvCxnSpPr>
        <p:spPr>
          <a:xfrm flipV="1">
            <a:off x="4108428" y="3441812"/>
            <a:ext cx="987973" cy="25767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6235657" y="3471488"/>
            <a:ext cx="1295399" cy="21223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2772498" y="4232394"/>
            <a:ext cx="987973" cy="25767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5341522" y="4290633"/>
            <a:ext cx="981961" cy="25767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1921323" y="5117190"/>
            <a:ext cx="716774" cy="50151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flipV="1">
            <a:off x="3873620" y="5097809"/>
            <a:ext cx="1923590" cy="5443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36681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95600" y="217836"/>
            <a:ext cx="8610600" cy="917281"/>
          </a:xfrm>
        </p:spPr>
        <p:txBody>
          <a:bodyPr/>
          <a:lstStyle/>
          <a:p>
            <a:r>
              <a:rPr lang="zh-CN" altLang="en-US" dirty="0" smtClean="0"/>
              <a:t>版本空间</a:t>
            </a:r>
            <a:endParaRPr lang="zh-CN" altLang="en-US" dirty="0"/>
          </a:p>
        </p:txBody>
      </p:sp>
      <p:sp>
        <p:nvSpPr>
          <p:cNvPr id="3" name="内容占位符 2"/>
          <p:cNvSpPr>
            <a:spLocks noGrp="1"/>
          </p:cNvSpPr>
          <p:nvPr>
            <p:ph idx="1"/>
          </p:nvPr>
        </p:nvSpPr>
        <p:spPr>
          <a:xfrm>
            <a:off x="496614" y="1385263"/>
            <a:ext cx="11253952" cy="4024125"/>
          </a:xfrm>
        </p:spPr>
        <p:txBody>
          <a:bodyPr/>
          <a:lstStyle/>
          <a:p>
            <a:r>
              <a:rPr lang="zh-CN" altLang="en-US" dirty="0" smtClean="0"/>
              <a:t>现实问题中的假设空间很大</a:t>
            </a:r>
            <a:endParaRPr lang="en-US" altLang="zh-CN" dirty="0" smtClean="0"/>
          </a:p>
          <a:p>
            <a:r>
              <a:rPr lang="zh-CN" altLang="en-US" dirty="0" smtClean="0"/>
              <a:t>学习过程是基于有限样本训练集进行的，可能有多个假设与训练集一致，即存在一个与训练集一致的“假设集合”（有多个假设），我们称之为版本空间</a:t>
            </a:r>
            <a:endParaRPr lang="en-US" altLang="zh-CN" dirty="0" smtClean="0"/>
          </a:p>
          <a:p>
            <a:endParaRPr lang="zh-CN" altLang="en-US" dirty="0"/>
          </a:p>
        </p:txBody>
      </p:sp>
      <p:sp>
        <p:nvSpPr>
          <p:cNvPr id="4" name="矩形 3"/>
          <p:cNvSpPr/>
          <p:nvPr/>
        </p:nvSpPr>
        <p:spPr>
          <a:xfrm>
            <a:off x="1709408" y="3361859"/>
            <a:ext cx="3807767" cy="54216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FF00"/>
                </a:solidFill>
              </a:rPr>
              <a:t>（色泽</a:t>
            </a:r>
            <a:r>
              <a:rPr lang="en-US" altLang="zh-CN" b="1" dirty="0" smtClean="0">
                <a:solidFill>
                  <a:srgbClr val="FFFF00"/>
                </a:solidFill>
              </a:rPr>
              <a:t>=</a:t>
            </a:r>
            <a:r>
              <a:rPr lang="zh-CN" altLang="en-US" b="1" dirty="0" smtClean="0">
                <a:solidFill>
                  <a:srgbClr val="FFFF00"/>
                </a:solidFill>
              </a:rPr>
              <a:t>*，根蒂</a:t>
            </a:r>
            <a:r>
              <a:rPr lang="en-US" altLang="zh-CN" b="1" dirty="0" smtClean="0">
                <a:solidFill>
                  <a:srgbClr val="FFFF00"/>
                </a:solidFill>
              </a:rPr>
              <a:t>=</a:t>
            </a:r>
            <a:r>
              <a:rPr lang="zh-CN" altLang="en-US" b="1" dirty="0" smtClean="0">
                <a:solidFill>
                  <a:srgbClr val="FFFF00"/>
                </a:solidFill>
              </a:rPr>
              <a:t>蜷缩，敲声</a:t>
            </a:r>
            <a:r>
              <a:rPr lang="en-US" altLang="zh-CN" b="1" dirty="0" smtClean="0">
                <a:solidFill>
                  <a:srgbClr val="FFFF00"/>
                </a:solidFill>
              </a:rPr>
              <a:t>=</a:t>
            </a:r>
            <a:r>
              <a:rPr lang="zh-CN" altLang="en-US" b="1" dirty="0" smtClean="0">
                <a:solidFill>
                  <a:srgbClr val="FFFF00"/>
                </a:solidFill>
              </a:rPr>
              <a:t>*）</a:t>
            </a:r>
            <a:endParaRPr lang="zh-CN" altLang="en-US" b="1" dirty="0">
              <a:solidFill>
                <a:srgbClr val="FFFF00"/>
              </a:solidFill>
            </a:endParaRPr>
          </a:p>
        </p:txBody>
      </p:sp>
      <p:sp>
        <p:nvSpPr>
          <p:cNvPr id="5" name="矩形 4"/>
          <p:cNvSpPr/>
          <p:nvPr/>
        </p:nvSpPr>
        <p:spPr>
          <a:xfrm>
            <a:off x="5767354" y="3382796"/>
            <a:ext cx="4150076" cy="54216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FF00"/>
                </a:solidFill>
              </a:rPr>
              <a:t>（色泽</a:t>
            </a:r>
            <a:r>
              <a:rPr lang="en-US" altLang="zh-CN" b="1" dirty="0" smtClean="0">
                <a:solidFill>
                  <a:srgbClr val="FFFF00"/>
                </a:solidFill>
              </a:rPr>
              <a:t>=</a:t>
            </a:r>
            <a:r>
              <a:rPr lang="zh-CN" altLang="en-US" b="1" dirty="0" smtClean="0">
                <a:solidFill>
                  <a:srgbClr val="FFFF00"/>
                </a:solidFill>
              </a:rPr>
              <a:t>*，根蒂</a:t>
            </a:r>
            <a:r>
              <a:rPr lang="en-US" altLang="zh-CN" b="1" dirty="0" smtClean="0">
                <a:solidFill>
                  <a:srgbClr val="FFFF00"/>
                </a:solidFill>
              </a:rPr>
              <a:t>=</a:t>
            </a:r>
            <a:r>
              <a:rPr lang="zh-CN" altLang="en-US" b="1" dirty="0" smtClean="0">
                <a:solidFill>
                  <a:srgbClr val="FFFF00"/>
                </a:solidFill>
              </a:rPr>
              <a:t>*，敲声</a:t>
            </a:r>
            <a:r>
              <a:rPr lang="en-US" altLang="zh-CN" b="1" dirty="0" smtClean="0">
                <a:solidFill>
                  <a:srgbClr val="FFFF00"/>
                </a:solidFill>
              </a:rPr>
              <a:t>=</a:t>
            </a:r>
            <a:r>
              <a:rPr lang="zh-CN" altLang="en-US" b="1" dirty="0" smtClean="0">
                <a:solidFill>
                  <a:srgbClr val="FFFF00"/>
                </a:solidFill>
              </a:rPr>
              <a:t>浑浊）</a:t>
            </a:r>
            <a:endParaRPr lang="zh-CN" altLang="en-US" b="1" dirty="0">
              <a:solidFill>
                <a:srgbClr val="FFFF00"/>
              </a:solidFill>
            </a:endParaRPr>
          </a:p>
        </p:txBody>
      </p:sp>
      <p:sp>
        <p:nvSpPr>
          <p:cNvPr id="6" name="矩形 5"/>
          <p:cNvSpPr/>
          <p:nvPr/>
        </p:nvSpPr>
        <p:spPr>
          <a:xfrm>
            <a:off x="3402526" y="4867221"/>
            <a:ext cx="4229298" cy="54216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FF00"/>
                </a:solidFill>
              </a:rPr>
              <a:t>（色泽</a:t>
            </a:r>
            <a:r>
              <a:rPr lang="en-US" altLang="zh-CN" b="1" dirty="0" smtClean="0">
                <a:solidFill>
                  <a:srgbClr val="FFFF00"/>
                </a:solidFill>
              </a:rPr>
              <a:t>=</a:t>
            </a:r>
            <a:r>
              <a:rPr lang="zh-CN" altLang="en-US" b="1" dirty="0" smtClean="0">
                <a:solidFill>
                  <a:srgbClr val="FFFF00"/>
                </a:solidFill>
              </a:rPr>
              <a:t>*，根蒂</a:t>
            </a:r>
            <a:r>
              <a:rPr lang="en-US" altLang="zh-CN" b="1" dirty="0" smtClean="0">
                <a:solidFill>
                  <a:srgbClr val="FFFF00"/>
                </a:solidFill>
              </a:rPr>
              <a:t>=</a:t>
            </a:r>
            <a:r>
              <a:rPr lang="zh-CN" altLang="en-US" b="1" dirty="0" smtClean="0">
                <a:solidFill>
                  <a:srgbClr val="FFFF00"/>
                </a:solidFill>
              </a:rPr>
              <a:t>蜷缩，敲声</a:t>
            </a:r>
            <a:r>
              <a:rPr lang="en-US" altLang="zh-CN" b="1" dirty="0" smtClean="0">
                <a:solidFill>
                  <a:srgbClr val="FFFF00"/>
                </a:solidFill>
              </a:rPr>
              <a:t>=</a:t>
            </a:r>
            <a:r>
              <a:rPr lang="zh-CN" altLang="en-US" b="1" dirty="0" smtClean="0">
                <a:solidFill>
                  <a:srgbClr val="FFFF00"/>
                </a:solidFill>
              </a:rPr>
              <a:t>浊响）</a:t>
            </a:r>
            <a:endParaRPr lang="zh-CN" altLang="en-US" b="1" dirty="0">
              <a:solidFill>
                <a:srgbClr val="FFFF00"/>
              </a:solidFill>
            </a:endParaRPr>
          </a:p>
        </p:txBody>
      </p:sp>
      <p:cxnSp>
        <p:nvCxnSpPr>
          <p:cNvPr id="7" name="直接箭头连接符 6"/>
          <p:cNvCxnSpPr/>
          <p:nvPr/>
        </p:nvCxnSpPr>
        <p:spPr>
          <a:xfrm flipH="1" flipV="1">
            <a:off x="3326524" y="3904027"/>
            <a:ext cx="1834055" cy="96319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5" idx="2"/>
          </p:cNvCxnSpPr>
          <p:nvPr/>
        </p:nvCxnSpPr>
        <p:spPr>
          <a:xfrm flipV="1">
            <a:off x="5410758" y="3924963"/>
            <a:ext cx="2431634" cy="94225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5222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b="1"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机器学习的一个形象描述</a:t>
            </a:r>
          </a:p>
        </p:txBody>
      </p:sp>
      <p:sp>
        <p:nvSpPr>
          <p:cNvPr id="3" name="灯片编号占位符 2"/>
          <p:cNvSpPr>
            <a:spLocks noGrp="1"/>
          </p:cNvSpPr>
          <p:nvPr>
            <p:ph type="sldNum" sz="quarter" idx="12"/>
          </p:nvPr>
        </p:nvSpPr>
        <p:spPr/>
        <p:txBody>
          <a:bodyPr/>
          <a:lstStyle/>
          <a:p>
            <a:pPr>
              <a:defRPr/>
            </a:pPr>
            <a:fld id="{762A12FB-3B54-45B9-80A2-899046BCB01C}" type="slidenum">
              <a:rPr lang="zh-CN" altLang="en-US" smtClean="0"/>
              <a:pPr>
                <a:defRPr/>
              </a:pPr>
              <a:t>3</a:t>
            </a:fld>
            <a:endParaRPr lang="zh-CN" altLang="en-US"/>
          </a:p>
        </p:txBody>
      </p:sp>
      <p:pic>
        <p:nvPicPr>
          <p:cNvPr id="9219" name="Picture 2"/>
          <p:cNvPicPr>
            <a:picLocks noChangeAspect="1" noChangeArrowheads="1"/>
          </p:cNvPicPr>
          <p:nvPr/>
        </p:nvPicPr>
        <p:blipFill>
          <a:blip r:embed="rId3" cstate="print"/>
          <a:srcRect/>
          <a:stretch>
            <a:fillRect/>
          </a:stretch>
        </p:blipFill>
        <p:spPr bwMode="auto">
          <a:xfrm>
            <a:off x="2713199" y="1789435"/>
            <a:ext cx="6807200" cy="4114800"/>
          </a:xfrm>
          <a:prstGeom prst="rect">
            <a:avLst/>
          </a:prstGeom>
          <a:noFill/>
          <a:ln w="9525">
            <a:noFill/>
            <a:miter lim="800000"/>
            <a:headEnd/>
            <a:tailEnd/>
          </a:ln>
        </p:spPr>
      </p:pic>
    </p:spTree>
    <p:extLst>
      <p:ext uri="{BB962C8B-B14F-4D97-AF65-F5344CB8AC3E}">
        <p14:creationId xmlns:p14="http://schemas.microsoft.com/office/powerpoint/2010/main" xmlns="" val="41111250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79682" y="133752"/>
            <a:ext cx="8610600" cy="1293028"/>
          </a:xfrm>
        </p:spPr>
        <p:txBody>
          <a:bodyPr/>
          <a:lstStyle/>
          <a:p>
            <a:r>
              <a:rPr lang="zh-CN" altLang="en-US" dirty="0" smtClean="0"/>
              <a:t>归纳偏好</a:t>
            </a:r>
            <a:endParaRPr lang="zh-CN" altLang="en-US" dirty="0"/>
          </a:p>
        </p:txBody>
      </p:sp>
      <p:sp>
        <p:nvSpPr>
          <p:cNvPr id="3" name="内容占位符 2"/>
          <p:cNvSpPr>
            <a:spLocks noGrp="1"/>
          </p:cNvSpPr>
          <p:nvPr>
            <p:ph idx="1"/>
          </p:nvPr>
        </p:nvSpPr>
        <p:spPr>
          <a:xfrm>
            <a:off x="769882" y="1500352"/>
            <a:ext cx="10820400" cy="4024125"/>
          </a:xfrm>
        </p:spPr>
        <p:txBody>
          <a:bodyPr/>
          <a:lstStyle/>
          <a:p>
            <a:r>
              <a:rPr lang="zh-CN" altLang="en-US" dirty="0" smtClean="0"/>
              <a:t>版本空间中有多个假设，当与之对应的模型在面临新样本时，会产生不同的输出</a:t>
            </a:r>
            <a:endParaRPr lang="en-US" altLang="zh-CN" dirty="0" smtClean="0"/>
          </a:p>
          <a:p>
            <a:r>
              <a:rPr lang="zh-CN" altLang="en-US" dirty="0" smtClean="0"/>
              <a:t>对于一个具体的学习算法而言，必须产生一个模型，其“偏好”就会起到关键作用</a:t>
            </a:r>
            <a:endParaRPr lang="en-US" altLang="zh-CN" dirty="0" smtClean="0"/>
          </a:p>
          <a:p>
            <a:r>
              <a:rPr lang="zh-CN" altLang="en-US" dirty="0" smtClean="0"/>
              <a:t>归纳偏好</a:t>
            </a:r>
            <a:r>
              <a:rPr lang="en-US" altLang="zh-CN" dirty="0" smtClean="0"/>
              <a:t>/</a:t>
            </a:r>
            <a:r>
              <a:rPr lang="zh-CN" altLang="en-US" dirty="0" smtClean="0"/>
              <a:t>偏好：机器学习算法在学习过程中对某种类型假设的偏好</a:t>
            </a:r>
            <a:endParaRPr lang="en-US" altLang="zh-CN" dirty="0" smtClean="0"/>
          </a:p>
          <a:p>
            <a:r>
              <a:rPr lang="zh-CN" altLang="en-US" dirty="0" smtClean="0"/>
              <a:t>机器学习算法必须有偏好，否则判定结果不确定</a:t>
            </a:r>
            <a:endParaRPr lang="en-US" altLang="zh-CN" dirty="0" smtClean="0"/>
          </a:p>
          <a:p>
            <a:endParaRPr lang="zh-CN" altLang="en-US" dirty="0"/>
          </a:p>
        </p:txBody>
      </p:sp>
    </p:spTree>
    <p:extLst>
      <p:ext uri="{BB962C8B-B14F-4D97-AF65-F5344CB8AC3E}">
        <p14:creationId xmlns:p14="http://schemas.microsoft.com/office/powerpoint/2010/main" xmlns="" val="1575039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奥卡姆剃刀</a:t>
            </a:r>
            <a:endParaRPr lang="zh-CN" altLang="en-US" dirty="0"/>
          </a:p>
        </p:txBody>
      </p:sp>
      <p:sp>
        <p:nvSpPr>
          <p:cNvPr id="3" name="内容占位符 2"/>
          <p:cNvSpPr>
            <a:spLocks noGrp="1"/>
          </p:cNvSpPr>
          <p:nvPr>
            <p:ph idx="1"/>
          </p:nvPr>
        </p:nvSpPr>
        <p:spPr/>
        <p:txBody>
          <a:bodyPr/>
          <a:lstStyle/>
          <a:p>
            <a:r>
              <a:rPr lang="zh-CN" altLang="en-US" dirty="0" smtClean="0"/>
              <a:t>归纳偏好可以看做学习算法自身在一个可能很庞大的假设空间中对假设进行选择的启发式或价值观</a:t>
            </a:r>
            <a:endParaRPr lang="en-US" altLang="zh-CN" dirty="0" smtClean="0"/>
          </a:p>
          <a:p>
            <a:r>
              <a:rPr lang="zh-CN" altLang="en-US" dirty="0" smtClean="0"/>
              <a:t>奥卡姆剃刀：是一种基本原则，用于引导算法确立“正确的”偏好</a:t>
            </a:r>
            <a:endParaRPr lang="en-US" altLang="zh-CN" dirty="0" smtClean="0"/>
          </a:p>
          <a:p>
            <a:r>
              <a:rPr lang="zh-CN" altLang="en-US" dirty="0"/>
              <a:t>若</a:t>
            </a:r>
            <a:r>
              <a:rPr lang="zh-CN" altLang="en-US" dirty="0" smtClean="0"/>
              <a:t>有多个假设与观察一种，选择最简单的那个</a:t>
            </a:r>
            <a:endParaRPr lang="zh-CN" altLang="en-US" dirty="0"/>
          </a:p>
        </p:txBody>
      </p:sp>
      <p:grpSp>
        <p:nvGrpSpPr>
          <p:cNvPr id="22" name="组合 21"/>
          <p:cNvGrpSpPr/>
          <p:nvPr/>
        </p:nvGrpSpPr>
        <p:grpSpPr>
          <a:xfrm>
            <a:off x="4363107" y="4006400"/>
            <a:ext cx="5675586" cy="3170130"/>
            <a:chOff x="4267200" y="4069462"/>
            <a:chExt cx="5675586" cy="3170130"/>
          </a:xfrm>
        </p:grpSpPr>
        <p:sp>
          <p:nvSpPr>
            <p:cNvPr id="13" name="弧形 12"/>
            <p:cNvSpPr/>
            <p:nvPr/>
          </p:nvSpPr>
          <p:spPr>
            <a:xfrm rot="16480775">
              <a:off x="5477014" y="3842347"/>
              <a:ext cx="2911512" cy="3882977"/>
            </a:xfrm>
            <a:prstGeom prst="arc">
              <a:avLst>
                <a:gd name="adj1" fmla="val 16757609"/>
                <a:gd name="adj2" fmla="val 48887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 name="组合 13"/>
            <p:cNvGrpSpPr/>
            <p:nvPr/>
          </p:nvGrpSpPr>
          <p:grpSpPr>
            <a:xfrm>
              <a:off x="4267200" y="4069462"/>
              <a:ext cx="5675586" cy="2406869"/>
              <a:chOff x="2228193" y="3899338"/>
              <a:chExt cx="5675586" cy="2406869"/>
            </a:xfrm>
          </p:grpSpPr>
          <p:cxnSp>
            <p:nvCxnSpPr>
              <p:cNvPr id="15" name="直接箭头连接符 14"/>
              <p:cNvCxnSpPr/>
              <p:nvPr/>
            </p:nvCxnSpPr>
            <p:spPr>
              <a:xfrm flipV="1">
                <a:off x="2680138" y="3899338"/>
                <a:ext cx="10510" cy="2406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2228193" y="6022428"/>
                <a:ext cx="5675586" cy="42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2890345" y="4033989"/>
                <a:ext cx="4204792" cy="1587316"/>
              </a:xfrm>
              <a:custGeom>
                <a:avLst/>
                <a:gdLst>
                  <a:gd name="connsiteX0" fmla="*/ 0 w 4204792"/>
                  <a:gd name="connsiteY0" fmla="*/ 569542 h 1587316"/>
                  <a:gd name="connsiteX1" fmla="*/ 1030014 w 4204792"/>
                  <a:gd name="connsiteY1" fmla="*/ 464439 h 1587316"/>
                  <a:gd name="connsiteX2" fmla="*/ 2396358 w 4204792"/>
                  <a:gd name="connsiteY2" fmla="*/ 12494 h 1587316"/>
                  <a:gd name="connsiteX3" fmla="*/ 3205655 w 4204792"/>
                  <a:gd name="connsiteY3" fmla="*/ 1021487 h 1587316"/>
                  <a:gd name="connsiteX4" fmla="*/ 4141076 w 4204792"/>
                  <a:gd name="connsiteY4" fmla="*/ 485459 h 1587316"/>
                  <a:gd name="connsiteX5" fmla="*/ 4120055 w 4204792"/>
                  <a:gd name="connsiteY5" fmla="*/ 1547004 h 1587316"/>
                  <a:gd name="connsiteX6" fmla="*/ 4109545 w 4204792"/>
                  <a:gd name="connsiteY6" fmla="*/ 1263225 h 158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4792" h="1587316">
                    <a:moveTo>
                      <a:pt x="0" y="569542"/>
                    </a:moveTo>
                    <a:cubicBezTo>
                      <a:pt x="315310" y="563411"/>
                      <a:pt x="630621" y="557280"/>
                      <a:pt x="1030014" y="464439"/>
                    </a:cubicBezTo>
                    <a:cubicBezTo>
                      <a:pt x="1429407" y="371598"/>
                      <a:pt x="2033751" y="-80347"/>
                      <a:pt x="2396358" y="12494"/>
                    </a:cubicBezTo>
                    <a:cubicBezTo>
                      <a:pt x="2758965" y="105335"/>
                      <a:pt x="2914869" y="942660"/>
                      <a:pt x="3205655" y="1021487"/>
                    </a:cubicBezTo>
                    <a:cubicBezTo>
                      <a:pt x="3496441" y="1100315"/>
                      <a:pt x="3988676" y="397873"/>
                      <a:pt x="4141076" y="485459"/>
                    </a:cubicBezTo>
                    <a:cubicBezTo>
                      <a:pt x="4293476" y="573045"/>
                      <a:pt x="4125310" y="1417376"/>
                      <a:pt x="4120055" y="1547004"/>
                    </a:cubicBezTo>
                    <a:cubicBezTo>
                      <a:pt x="4114800" y="1676632"/>
                      <a:pt x="4112172" y="1469928"/>
                      <a:pt x="4109545" y="1263225"/>
                    </a:cubicBezTo>
                  </a:path>
                </a:pathLst>
              </a:custGeom>
              <a:no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405352" y="45194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95800" y="409660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517006" y="427527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342994" y="483772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xmlns="" val="2195160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脱离具体问题，空泛地谈论“什么算法更好”毫无意义，因为若考虑所有潜在问题，则所有学习算法都一样好。</a:t>
            </a:r>
            <a:endParaRPr lang="en-US" altLang="zh-CN" dirty="0" smtClean="0"/>
          </a:p>
          <a:p>
            <a:r>
              <a:rPr lang="zh-CN" altLang="en-US" dirty="0" smtClean="0"/>
              <a:t>要谈论算法的相对优劣，必须要针对具体的学习问题</a:t>
            </a:r>
            <a:endParaRPr lang="en-US" altLang="zh-CN" dirty="0" smtClean="0"/>
          </a:p>
          <a:p>
            <a:endParaRPr lang="zh-CN" altLang="en-US" dirty="0"/>
          </a:p>
        </p:txBody>
      </p:sp>
    </p:spTree>
    <p:extLst>
      <p:ext uri="{BB962C8B-B14F-4D97-AF65-F5344CB8AC3E}">
        <p14:creationId xmlns:p14="http://schemas.microsoft.com/office/powerpoint/2010/main" xmlns="" val="37552683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zh-CN" sz="4300">
                <a:latin typeface="Times New Roman" panose="02020603050405020304" pitchFamily="18" charset="0"/>
                <a:ea typeface="华文楷体" panose="02010600040101010101" pitchFamily="2" charset="-122"/>
              </a:rPr>
              <a:t>Transfer learning</a:t>
            </a:r>
          </a:p>
        </p:txBody>
      </p:sp>
      <p:sp>
        <p:nvSpPr>
          <p:cNvPr id="240643" name="Rectangle 3"/>
          <p:cNvSpPr>
            <a:spLocks noGrp="1" noChangeArrowheads="1"/>
          </p:cNvSpPr>
          <p:nvPr>
            <p:ph type="body" idx="1"/>
          </p:nvPr>
        </p:nvSpPr>
        <p:spPr/>
        <p:txBody>
          <a:bodyPr/>
          <a:lstStyle/>
          <a:p>
            <a:r>
              <a:rPr lang="en-US" altLang="zh-CN" sz="3400" b="1" dirty="0">
                <a:latin typeface="Times New Roman" panose="02020603050405020304" pitchFamily="18" charset="0"/>
                <a:ea typeface="华文楷体" panose="02010600040101010101" pitchFamily="2" charset="-122"/>
              </a:rPr>
              <a:t>Transfer learning </a:t>
            </a:r>
            <a:r>
              <a:rPr lang="zh-CN" altLang="en-US" sz="3400" b="1" dirty="0">
                <a:latin typeface="Times New Roman" panose="02020603050405020304" pitchFamily="18" charset="0"/>
                <a:ea typeface="华文楷体" panose="02010600040101010101" pitchFamily="2" charset="-122"/>
              </a:rPr>
              <a:t>这一概念是由 </a:t>
            </a:r>
            <a:r>
              <a:rPr lang="en-US" altLang="zh-CN" sz="3400" b="1" dirty="0">
                <a:latin typeface="Times New Roman" panose="02020603050405020304" pitchFamily="18" charset="0"/>
                <a:ea typeface="华文楷体" panose="02010600040101010101" pitchFamily="2" charset="-122"/>
              </a:rPr>
              <a:t>DARPA</a:t>
            </a:r>
            <a:r>
              <a:rPr lang="zh-CN" altLang="en-US" sz="3400" b="1" dirty="0">
                <a:latin typeface="Times New Roman" panose="02020603050405020304" pitchFamily="18" charset="0"/>
                <a:ea typeface="华文楷体" panose="02010600040101010101" pitchFamily="2" charset="-122"/>
              </a:rPr>
              <a:t>（美国国防高级研究计划局）在</a:t>
            </a:r>
            <a:r>
              <a:rPr lang="en-US" altLang="zh-CN" sz="3400" b="1" dirty="0">
                <a:latin typeface="Times New Roman" panose="02020603050405020304" pitchFamily="18" charset="0"/>
                <a:ea typeface="华文楷体" panose="02010600040101010101" pitchFamily="2" charset="-122"/>
              </a:rPr>
              <a:t>2005</a:t>
            </a:r>
            <a:r>
              <a:rPr lang="zh-CN" altLang="en-US" sz="3400" b="1" dirty="0">
                <a:latin typeface="Times New Roman" panose="02020603050405020304" pitchFamily="18" charset="0"/>
                <a:ea typeface="华文楷体" panose="02010600040101010101" pitchFamily="2" charset="-122"/>
              </a:rPr>
              <a:t>年正式提出来的一项研究计划。</a:t>
            </a:r>
          </a:p>
          <a:p>
            <a:r>
              <a:rPr lang="en-US" altLang="zh-CN" b="1" dirty="0">
                <a:latin typeface="Times New Roman" panose="02020603050405020304" pitchFamily="18" charset="0"/>
                <a:ea typeface="华文楷体" panose="02010600040101010101" pitchFamily="2" charset="-122"/>
              </a:rPr>
              <a:t>Transfer Learning </a:t>
            </a:r>
            <a:r>
              <a:rPr lang="zh-CN" altLang="en-US" sz="3400" b="1" dirty="0">
                <a:latin typeface="Times New Roman" panose="02020603050405020304" pitchFamily="18" charset="0"/>
                <a:ea typeface="华文楷体" panose="02010600040101010101" pitchFamily="2" charset="-122"/>
              </a:rPr>
              <a:t>是指系统能够将在先前任务中学到的知识或技能应用于一个新的任务或新的领域。</a:t>
            </a:r>
          </a:p>
        </p:txBody>
      </p:sp>
    </p:spTree>
    <p:extLst>
      <p:ext uri="{BB962C8B-B14F-4D97-AF65-F5344CB8AC3E}">
        <p14:creationId xmlns:p14="http://schemas.microsoft.com/office/powerpoint/2010/main" xmlns="" val="28319260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1981200" y="122238"/>
            <a:ext cx="7543800" cy="868362"/>
          </a:xfrm>
        </p:spPr>
        <p:txBody>
          <a:bodyPr/>
          <a:lstStyle/>
          <a:p>
            <a:r>
              <a:rPr lang="zh-CN" altLang="en-US"/>
              <a:t>传统机器学习</a:t>
            </a:r>
            <a:r>
              <a:rPr lang="en-US" altLang="zh-CN"/>
              <a:t>&amp;</a:t>
            </a:r>
            <a:r>
              <a:rPr lang="zh-CN" altLang="en-US"/>
              <a:t>转移学习</a:t>
            </a:r>
          </a:p>
        </p:txBody>
      </p:sp>
      <p:sp>
        <p:nvSpPr>
          <p:cNvPr id="241667" name="Rectangle 3"/>
          <p:cNvSpPr>
            <a:spLocks noGrp="1" noChangeArrowheads="1"/>
          </p:cNvSpPr>
          <p:nvPr>
            <p:ph type="body" idx="1"/>
          </p:nvPr>
        </p:nvSpPr>
        <p:spPr/>
        <p:txBody>
          <a:bodyPr/>
          <a:lstStyle/>
          <a:p>
            <a:endParaRPr lang="zh-CN" altLang="zh-CN"/>
          </a:p>
        </p:txBody>
      </p:sp>
      <p:pic>
        <p:nvPicPr>
          <p:cNvPr id="24166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4000" y="1143001"/>
            <a:ext cx="8809038" cy="55467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240601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altLang="zh-CN" b="0"/>
              <a:t>Transfer Learning = </a:t>
            </a:r>
            <a:r>
              <a:rPr lang="en-US" altLang="zh-CN"/>
              <a:t>“</a:t>
            </a:r>
            <a:r>
              <a:rPr lang="zh-CN" altLang="en-US"/>
              <a:t>举一反三”</a:t>
            </a:r>
          </a:p>
        </p:txBody>
      </p:sp>
      <p:sp>
        <p:nvSpPr>
          <p:cNvPr id="242692" name="Rectangle 4"/>
          <p:cNvSpPr>
            <a:spLocks noGrp="1" noChangeArrowheads="1"/>
          </p:cNvSpPr>
          <p:nvPr>
            <p:ph type="body" idx="1"/>
          </p:nvPr>
        </p:nvSpPr>
        <p:spPr>
          <a:noFill/>
          <a:ln/>
        </p:spPr>
        <p:txBody>
          <a:bodyPr/>
          <a:lstStyle/>
          <a:p>
            <a:r>
              <a:rPr lang="zh-CN" altLang="en-US" b="1">
                <a:latin typeface="Times New Roman" panose="02020603050405020304" pitchFamily="18" charset="0"/>
                <a:ea typeface="华文楷体" panose="02010600040101010101" pitchFamily="2" charset="-122"/>
              </a:rPr>
              <a:t>我们人类也具有这样的能力，比如我们学会了国际象棋，就可以将下棋的方法应用于跳棋，或者说学起跳棋来会更容易一些；学会了</a:t>
            </a:r>
            <a:r>
              <a:rPr lang="en-US" altLang="zh-CN" b="1">
                <a:latin typeface="Times New Roman" panose="02020603050405020304" pitchFamily="18" charset="0"/>
                <a:ea typeface="华文楷体" panose="02010600040101010101" pitchFamily="2" charset="-122"/>
              </a:rPr>
              <a:t>C++</a:t>
            </a:r>
            <a:r>
              <a:rPr lang="zh-CN" altLang="en-US" b="1">
                <a:latin typeface="Times New Roman" panose="02020603050405020304" pitchFamily="18" charset="0"/>
                <a:ea typeface="华文楷体" panose="02010600040101010101" pitchFamily="2" charset="-122"/>
              </a:rPr>
              <a:t>，可以把它的一些思想用在学习</a:t>
            </a:r>
            <a:r>
              <a:rPr lang="en-US" altLang="zh-CN" b="1">
                <a:latin typeface="Times New Roman" panose="02020603050405020304" pitchFamily="18" charset="0"/>
                <a:ea typeface="华文楷体" panose="02010600040101010101" pitchFamily="2" charset="-122"/>
              </a:rPr>
              <a:t>Java</a:t>
            </a:r>
            <a:r>
              <a:rPr lang="zh-CN" altLang="en-US" b="1">
                <a:latin typeface="Times New Roman" panose="02020603050405020304" pitchFamily="18" charset="0"/>
                <a:ea typeface="华文楷体" panose="02010600040101010101" pitchFamily="2" charset="-122"/>
              </a:rPr>
              <a:t>中；再比如某人原来是学物理的，后来学习计算机时，总习惯把物理中的某些思想和概念用于计算机科学中。用我们通俗的话总结，就是</a:t>
            </a:r>
          </a:p>
          <a:p>
            <a:r>
              <a:rPr lang="zh-CN" altLang="en-US" b="1">
                <a:latin typeface="Times New Roman" panose="02020603050405020304" pitchFamily="18" charset="0"/>
                <a:ea typeface="华文楷体" panose="02010600040101010101" pitchFamily="2" charset="-122"/>
              </a:rPr>
              <a:t>传统机器学习 </a:t>
            </a:r>
            <a:r>
              <a:rPr lang="en-US" altLang="zh-CN" b="1">
                <a:latin typeface="Times New Roman" panose="02020603050405020304" pitchFamily="18" charset="0"/>
                <a:ea typeface="华文楷体" panose="02010600040101010101" pitchFamily="2" charset="-122"/>
              </a:rPr>
              <a:t>= “</a:t>
            </a:r>
            <a:r>
              <a:rPr lang="zh-CN" altLang="en-US" b="1">
                <a:latin typeface="Times New Roman" panose="02020603050405020304" pitchFamily="18" charset="0"/>
                <a:ea typeface="华文楷体" panose="02010600040101010101" pitchFamily="2" charset="-122"/>
              </a:rPr>
              <a:t>种瓜得瓜，种豆得豆”</a:t>
            </a:r>
          </a:p>
          <a:p>
            <a:r>
              <a:rPr lang="zh-CN" altLang="en-US" b="1">
                <a:latin typeface="Times New Roman" panose="02020603050405020304" pitchFamily="18" charset="0"/>
                <a:ea typeface="华文楷体" panose="02010600040101010101" pitchFamily="2" charset="-122"/>
              </a:rPr>
              <a:t>迁移学习 </a:t>
            </a:r>
            <a:r>
              <a:rPr lang="en-US" altLang="zh-CN" b="1">
                <a:latin typeface="Times New Roman" panose="02020603050405020304" pitchFamily="18" charset="0"/>
                <a:ea typeface="华文楷体" panose="02010600040101010101" pitchFamily="2" charset="-122"/>
              </a:rPr>
              <a:t>= “</a:t>
            </a:r>
            <a:r>
              <a:rPr lang="zh-CN" altLang="en-US" b="1">
                <a:latin typeface="Times New Roman" panose="02020603050405020304" pitchFamily="18" charset="0"/>
                <a:ea typeface="华文楷体" panose="02010600040101010101" pitchFamily="2" charset="-122"/>
              </a:rPr>
              <a:t>举一反三”</a:t>
            </a:r>
          </a:p>
        </p:txBody>
      </p:sp>
      <p:sp>
        <p:nvSpPr>
          <p:cNvPr id="242693" name="AutoShape 5">
            <a:hlinkClick r:id="rId2" action="ppaction://hlinksldjump" highlightClick="1"/>
          </p:cNvPr>
          <p:cNvSpPr>
            <a:spLocks noChangeArrowheads="1"/>
          </p:cNvSpPr>
          <p:nvPr/>
        </p:nvSpPr>
        <p:spPr bwMode="auto">
          <a:xfrm>
            <a:off x="9601200" y="5943600"/>
            <a:ext cx="431800" cy="431800"/>
          </a:xfrm>
          <a:prstGeom prst="actionButtonBackPrevious">
            <a:avLst/>
          </a:prstGeom>
          <a:solidFill>
            <a:srgbClr val="00CC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xmlns="" val="40764689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人工智能，机器学习，深度学习的关系</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xmlns="" val="38521475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cstate="print"/>
          <a:stretch>
            <a:fillRect/>
          </a:stretch>
        </p:blipFill>
        <p:spPr>
          <a:xfrm>
            <a:off x="999155" y="778394"/>
            <a:ext cx="9299444" cy="4991227"/>
          </a:xfrm>
          <a:prstGeom prst="rect">
            <a:avLst/>
          </a:prstGeom>
        </p:spPr>
      </p:pic>
    </p:spTree>
    <p:extLst>
      <p:ext uri="{BB962C8B-B14F-4D97-AF65-F5344CB8AC3E}">
        <p14:creationId xmlns:p14="http://schemas.microsoft.com/office/powerpoint/2010/main" xmlns="" val="29421474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cstate="print"/>
          <a:stretch>
            <a:fillRect/>
          </a:stretch>
        </p:blipFill>
        <p:spPr>
          <a:xfrm>
            <a:off x="1528762" y="361950"/>
            <a:ext cx="9134475" cy="6134100"/>
          </a:xfrm>
          <a:prstGeom prst="rect">
            <a:avLst/>
          </a:prstGeom>
        </p:spPr>
      </p:pic>
    </p:spTree>
    <p:extLst>
      <p:ext uri="{BB962C8B-B14F-4D97-AF65-F5344CB8AC3E}">
        <p14:creationId xmlns:p14="http://schemas.microsoft.com/office/powerpoint/2010/main" xmlns="" val="335631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目前的科研工作都集中在弱人工智能这部分，并很有希望在近期取得重大突破，电影里的人工智能多半都是在描绘强人工智能，而这部分在目前的现实世界里难以真正实现</a:t>
            </a:r>
            <a:endParaRPr lang="en-US" altLang="zh-CN" dirty="0" smtClean="0"/>
          </a:p>
          <a:p>
            <a:r>
              <a:rPr lang="zh-CN" altLang="en-US" dirty="0" smtClean="0"/>
              <a:t>弱人工智能：让机器具备观察和感知的能力，可以做到一定程度的理解和推理</a:t>
            </a:r>
            <a:endParaRPr lang="en-US" altLang="zh-CN" dirty="0" smtClean="0"/>
          </a:p>
          <a:p>
            <a:r>
              <a:rPr lang="zh-CN" altLang="en-US" dirty="0" smtClean="0"/>
              <a:t>强人工智能：让机器获得自适应能力，解决一些之前没有遇到过的问题</a:t>
            </a:r>
          </a:p>
          <a:p>
            <a:r>
              <a:rPr lang="zh-CN" altLang="en-US" dirty="0" smtClean="0"/>
              <a:t>弱人工智能有希望取得突破，是如何实现的，“智能”又从何而来呢？这主要归功于一种实现人工智能的方法</a:t>
            </a:r>
            <a:r>
              <a:rPr lang="en-US" altLang="zh-CN" dirty="0" smtClean="0"/>
              <a:t>——</a:t>
            </a:r>
            <a:r>
              <a:rPr lang="zh-CN" altLang="en-US" dirty="0" smtClean="0"/>
              <a:t>机器学习。</a:t>
            </a:r>
          </a:p>
          <a:p>
            <a:endParaRPr lang="zh-CN" altLang="en-US" dirty="0"/>
          </a:p>
        </p:txBody>
      </p:sp>
    </p:spTree>
    <p:extLst>
      <p:ext uri="{BB962C8B-B14F-4D97-AF65-F5344CB8AC3E}">
        <p14:creationId xmlns:p14="http://schemas.microsoft.com/office/powerpoint/2010/main" xmlns="" val="882025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机器学习最基本的做法，是使用算法来解析数据、从中学习，然后对真实世界中的事件做出决策和预测。与传统的为解决特定任务、硬编码的软件程序不同，机器学习是</a:t>
            </a:r>
            <a:r>
              <a:rPr lang="zh-CN" altLang="en-US" dirty="0" smtClean="0">
                <a:solidFill>
                  <a:srgbClr val="FFFF00"/>
                </a:solidFill>
              </a:rPr>
              <a:t>用大量的数据来“训练”</a:t>
            </a:r>
            <a:r>
              <a:rPr lang="zh-CN" altLang="en-US" dirty="0" smtClean="0"/>
              <a:t>，通过各种算法从数据中学习如何完成任务。</a:t>
            </a:r>
            <a:endParaRPr lang="en-US" altLang="zh-CN" dirty="0" smtClean="0"/>
          </a:p>
          <a:p>
            <a:r>
              <a:rPr lang="zh-CN" altLang="en-US" dirty="0" smtClean="0"/>
              <a:t>机器学习直接来源于早期的人工智能领域，传统的算法包括决策树、聚类、贝叶斯分类、支持向量机、</a:t>
            </a:r>
            <a:r>
              <a:rPr lang="en-US" altLang="zh-CN" dirty="0" smtClean="0"/>
              <a:t>EM</a:t>
            </a:r>
            <a:r>
              <a:rPr lang="zh-CN" altLang="en-US" dirty="0" smtClean="0"/>
              <a:t>、</a:t>
            </a:r>
            <a:r>
              <a:rPr lang="en-US" altLang="zh-CN" dirty="0" err="1" smtClean="0"/>
              <a:t>Adaboost</a:t>
            </a:r>
            <a:r>
              <a:rPr lang="zh-CN" altLang="en-US" dirty="0" smtClean="0"/>
              <a:t>等等。从学习方法上来分，机器学习算法可以分为监督学习（如分类问题）、无监督学习（如聚类问题）、半监督学习、集成学习、深度学习和强化学习。</a:t>
            </a:r>
          </a:p>
          <a:p>
            <a:r>
              <a:rPr lang="zh-CN" altLang="en-US" dirty="0" smtClean="0"/>
              <a:t>传统的机器学习算法在指纹识别、人脸检测、物体检测等领域的应用基本达到了商业化的要求或者特定场景的商业化水平，但每前进一步都异常艰难，直到深度学习算法的出现。</a:t>
            </a:r>
          </a:p>
          <a:p>
            <a:endParaRPr lang="zh-CN" altLang="en-US" dirty="0"/>
          </a:p>
        </p:txBody>
      </p:sp>
    </p:spTree>
    <p:extLst>
      <p:ext uri="{BB962C8B-B14F-4D97-AF65-F5344CB8AC3E}">
        <p14:creationId xmlns:p14="http://schemas.microsoft.com/office/powerpoint/2010/main" xmlns="" val="4859898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深度学习本来并不是一种独立的学习方法，其本身也会用到有监督和无监督的学习方法来训练深度神经网络。</a:t>
            </a:r>
            <a:endParaRPr lang="en-US" altLang="zh-CN" dirty="0" smtClean="0"/>
          </a:p>
          <a:p>
            <a:r>
              <a:rPr lang="zh-CN" altLang="en-US" dirty="0" smtClean="0"/>
              <a:t>由于近几年该领域发展迅猛，一些特有的学习手段相继被提出（如残差网络），因此越来越多的人将其单独看作一种学习的方法。</a:t>
            </a:r>
          </a:p>
          <a:p>
            <a:r>
              <a:rPr lang="zh-CN" altLang="en-US" dirty="0" smtClean="0"/>
              <a:t>最初的深度学习是利用深度神经网络来解决特征表达的一种学习过程。</a:t>
            </a:r>
            <a:endParaRPr lang="en-US" altLang="zh-CN" dirty="0" smtClean="0"/>
          </a:p>
          <a:p>
            <a:r>
              <a:rPr lang="zh-CN" altLang="en-US" dirty="0" smtClean="0"/>
              <a:t>深度神经网络本身并不是一个全新的概念，可大致理解为包含多个隐含层的神经网络结构。</a:t>
            </a:r>
          </a:p>
          <a:p>
            <a:endParaRPr lang="zh-CN" altLang="en-US" dirty="0"/>
          </a:p>
        </p:txBody>
      </p:sp>
    </p:spTree>
    <p:extLst>
      <p:ext uri="{BB962C8B-B14F-4D97-AF65-F5344CB8AC3E}">
        <p14:creationId xmlns:p14="http://schemas.microsoft.com/office/powerpoint/2010/main" xmlns="" val="4250009729"/>
      </p:ext>
    </p:extLst>
  </p:cSld>
  <p:clrMapOvr>
    <a:masterClrMapping/>
  </p:clrMapOvr>
  <p:timing>
    <p:tnLst>
      <p:par>
        <p:cTn id="1" dur="indefinite" restart="never" nodeType="tmRoot"/>
      </p:par>
    </p:tnLst>
  </p:timing>
</p:sld>
</file>

<file path=ppt/theme/theme1.xml><?xml version="1.0" encoding="utf-8"?>
<a:theme xmlns:a="http://schemas.openxmlformats.org/drawingml/2006/main" name="水汽尾迹">
  <a:themeElements>
    <a:clrScheme name="水汽尾迹">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水汽尾迹">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汽尾迹">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水汽尾迹</Template>
  <TotalTime>527</TotalTime>
  <Words>3097</Words>
  <Application>Microsoft Office PowerPoint</Application>
  <PresentationFormat>自定义</PresentationFormat>
  <Paragraphs>146</Paragraphs>
  <Slides>35</Slides>
  <Notes>4</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水汽尾迹</vt:lpstr>
      <vt:lpstr>什么是机器学习</vt:lpstr>
      <vt:lpstr>什么是机器学习</vt:lpstr>
      <vt:lpstr>机器学习的一个形象描述</vt:lpstr>
      <vt:lpstr>人工智能，机器学习，深度学习的关系</vt:lpstr>
      <vt:lpstr>幻灯片 5</vt:lpstr>
      <vt:lpstr>幻灯片 6</vt:lpstr>
      <vt:lpstr>幻灯片 7</vt:lpstr>
      <vt:lpstr>幻灯片 8</vt:lpstr>
      <vt:lpstr>幻灯片 9</vt:lpstr>
      <vt:lpstr>幻灯片 10</vt:lpstr>
      <vt:lpstr>机器学习是多学科的交叉</vt:lpstr>
      <vt:lpstr>多学科交叉</vt:lpstr>
      <vt:lpstr>幻灯片 13</vt:lpstr>
      <vt:lpstr>幻灯片 14</vt:lpstr>
      <vt:lpstr>幻灯片 15</vt:lpstr>
      <vt:lpstr>信息检索（Information Retrieval )</vt:lpstr>
      <vt:lpstr>基本概念</vt:lpstr>
      <vt:lpstr>幻灯片 18</vt:lpstr>
      <vt:lpstr>幻灯片 19</vt:lpstr>
      <vt:lpstr>幻灯片 20</vt:lpstr>
      <vt:lpstr>幻灯片 21</vt:lpstr>
      <vt:lpstr>幻灯片 22</vt:lpstr>
      <vt:lpstr>幻灯片 23</vt:lpstr>
      <vt:lpstr>无监督学习</vt:lpstr>
      <vt:lpstr>有监督学习</vt:lpstr>
      <vt:lpstr>无监督学习</vt:lpstr>
      <vt:lpstr>机器学习的任务</vt:lpstr>
      <vt:lpstr>幻灯片 28</vt:lpstr>
      <vt:lpstr>版本空间</vt:lpstr>
      <vt:lpstr>归纳偏好</vt:lpstr>
      <vt:lpstr>奥卡姆剃刀</vt:lpstr>
      <vt:lpstr>幻灯片 32</vt:lpstr>
      <vt:lpstr>Transfer learning</vt:lpstr>
      <vt:lpstr>传统机器学习&amp;转移学习</vt:lpstr>
      <vt:lpstr>Transfer Learning = “举一反三”</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dc:creator>
  <cp:lastModifiedBy>Administrator</cp:lastModifiedBy>
  <cp:revision>33</cp:revision>
  <dcterms:created xsi:type="dcterms:W3CDTF">2018-09-08T08:36:33Z</dcterms:created>
  <dcterms:modified xsi:type="dcterms:W3CDTF">2013-03-25T09:57:49Z</dcterms:modified>
</cp:coreProperties>
</file>